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svg" ContentType="image/svg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6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5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9.xml" ContentType="application/vnd.openxmlformats-officedocument.presentationml.notesSlide+xml"/>
  <Override PartName="/ppt/charts/chart6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7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rts/chart8.xml" ContentType="application/vnd.openxmlformats-officedocument.drawingml.chart+xml"/>
  <Override PartName="/ppt/drawings/drawing1.xml" ContentType="application/vnd.openxmlformats-officedocument.drawingml.chartshapes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rts/chart9.xml" ContentType="application/vnd.openxmlformats-officedocument.drawingml.chart+xml"/>
  <Override PartName="/ppt/drawings/drawing2.xml" ContentType="application/vnd.openxmlformats-officedocument.drawingml.chartshapes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  <Override PartName="/ppt/authors.xml" ContentType="application/vnd.ms-powerpoint.author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 autoCompressPictures="0">
  <p:sldMasterIdLst>
    <p:sldMasterId id="2147483666" r:id="rId4"/>
  </p:sldMasterIdLst>
  <p:notesMasterIdLst>
    <p:notesMasterId r:id="rId42"/>
  </p:notesMasterIdLst>
  <p:handoutMasterIdLst>
    <p:handoutMasterId r:id="rId43"/>
  </p:handoutMasterIdLst>
  <p:sldIdLst>
    <p:sldId id="256" r:id="rId5"/>
    <p:sldId id="277" r:id="rId6"/>
    <p:sldId id="262" r:id="rId7"/>
    <p:sldId id="264" r:id="rId8"/>
    <p:sldId id="266" r:id="rId9"/>
    <p:sldId id="295" r:id="rId10"/>
    <p:sldId id="278" r:id="rId11"/>
    <p:sldId id="296" r:id="rId12"/>
    <p:sldId id="297" r:id="rId13"/>
    <p:sldId id="258" r:id="rId14"/>
    <p:sldId id="268" r:id="rId15"/>
    <p:sldId id="298" r:id="rId16"/>
    <p:sldId id="299" r:id="rId17"/>
    <p:sldId id="282" r:id="rId18"/>
    <p:sldId id="260" r:id="rId19"/>
    <p:sldId id="283" r:id="rId20"/>
    <p:sldId id="301" r:id="rId21"/>
    <p:sldId id="302" r:id="rId22"/>
    <p:sldId id="303" r:id="rId23"/>
    <p:sldId id="300" r:id="rId24"/>
    <p:sldId id="304" r:id="rId25"/>
    <p:sldId id="306" r:id="rId26"/>
    <p:sldId id="307" r:id="rId27"/>
    <p:sldId id="308" r:id="rId28"/>
    <p:sldId id="275" r:id="rId29"/>
    <p:sldId id="309" r:id="rId30"/>
    <p:sldId id="310" r:id="rId31"/>
    <p:sldId id="311" r:id="rId32"/>
    <p:sldId id="312" r:id="rId33"/>
    <p:sldId id="313" r:id="rId34"/>
    <p:sldId id="314" r:id="rId35"/>
    <p:sldId id="315" r:id="rId36"/>
    <p:sldId id="270" r:id="rId37"/>
    <p:sldId id="316" r:id="rId38"/>
    <p:sldId id="317" r:id="rId39"/>
    <p:sldId id="318" r:id="rId40"/>
    <p:sldId id="319" r:id="rId41"/>
  </p:sldIdLst>
  <p:sldSz cx="12192000" cy="6858000"/>
  <p:notesSz cx="6797675" cy="9929813"/>
  <p:defaultTextStyle>
    <a:defPPr rtl="0"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0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4" name="Автор" initials="A" lastIdx="0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FF"/>
    <a:srgbClr val="96F2FE"/>
    <a:srgbClr val="990099"/>
    <a:srgbClr val="33CCFF"/>
    <a:srgbClr val="DDFBFF"/>
    <a:srgbClr val="E9E6D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131" autoAdjust="0"/>
    <p:restoredTop sz="94660"/>
  </p:normalViewPr>
  <p:slideViewPr>
    <p:cSldViewPr snapToGrid="0">
      <p:cViewPr varScale="1">
        <p:scale>
          <a:sx n="56" d="100"/>
          <a:sy n="56" d="100"/>
        </p:scale>
        <p:origin x="84" y="360"/>
      </p:cViewPr>
      <p:guideLst>
        <p:guide orient="horz" pos="33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3882" y="133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notesMaster" Target="notesMasters/notesMaster1.xml"/><Relationship Id="rId47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handoutMaster" Target="handoutMasters/handoutMaster1.xml"/><Relationship Id="rId48" Type="http://schemas.openxmlformats.org/officeDocument/2006/relationships/tableStyles" Target="tableStyles.xml"/><Relationship Id="rId8" Type="http://schemas.openxmlformats.org/officeDocument/2006/relationships/slide" Target="slides/slide4.xml"/><Relationship Id="rId51" Type="http://schemas.microsoft.com/office/2018/10/relationships/authors" Target="authors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viewProps" Target="viewProp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3.xlsx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4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5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6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Excel7.xlsx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_____Microsoft_Excel8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22586898742920292"/>
          <c:y val="2.200392002548926E-2"/>
          <c:w val="0.7572889073076392"/>
          <c:h val="0.90791896869244937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НДФЛ</c:v>
                </c:pt>
              </c:strCache>
            </c:strRef>
          </c:tx>
          <c:spPr>
            <a:solidFill>
              <a:schemeClr val="accent4">
                <a:lumMod val="60000"/>
                <a:lumOff val="40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9.5327632440668861E-3"/>
                  <c:y val="-2.2655410317131149E-2"/>
                </c:manualLayout>
              </c:layout>
              <c:numFmt formatCode="#,##0.00" sourceLinked="0"/>
              <c:spPr>
                <a:noFill/>
                <a:ln w="19534">
                  <a:noFill/>
                </a:ln>
              </c:spPr>
              <c:txPr>
                <a:bodyPr/>
                <a:lstStyle/>
                <a:p>
                  <a:pPr>
                    <a:defRPr sz="1299" b="1" i="0" u="none" strike="noStrike" baseline="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E40-4FE4-BB76-D924BD08A5D5}"/>
                </c:ext>
              </c:extLst>
            </c:dLbl>
            <c:numFmt formatCode="#,##0.00" sourceLinked="0"/>
            <c:spPr>
              <a:noFill/>
              <a:ln w="25195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99" b="1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2024 год</c:v>
                </c:pt>
              </c:strCache>
            </c:strRef>
          </c:cat>
          <c:val>
            <c:numRef>
              <c:f>Лист1!$B$2</c:f>
              <c:numCache>
                <c:formatCode>#,##0</c:formatCode>
                <c:ptCount val="1"/>
                <c:pt idx="0">
                  <c:v>498851.29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E40-4FE4-BB76-D924BD08A5D5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Налог на совокупный доход</c:v>
                </c:pt>
              </c:strCache>
            </c:strRef>
          </c:tx>
          <c:spPr>
            <a:solidFill>
              <a:srgbClr val="990000"/>
            </a:solidFill>
          </c:spPr>
          <c:invertIfNegative val="0"/>
          <c:dLbls>
            <c:dLbl>
              <c:idx val="0"/>
              <c:layout>
                <c:manualLayout>
                  <c:x val="4.7663816220334436E-2"/>
                  <c:y val="-2.9452033412270491E-2"/>
                </c:manualLayout>
              </c:layout>
              <c:numFmt formatCode="#,##0.00" sourceLinked="0"/>
              <c:spPr>
                <a:noFill/>
                <a:ln w="19534"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299" b="1" i="0" u="none" strike="noStrike" baseline="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9E40-4FE4-BB76-D924BD08A5D5}"/>
                </c:ext>
              </c:extLst>
            </c:dLbl>
            <c:numFmt formatCode="#,##0.00" sourceLinked="0"/>
            <c:spPr>
              <a:noFill/>
              <a:ln w="25195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99" b="1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</c:f>
              <c:strCache>
                <c:ptCount val="1"/>
                <c:pt idx="0">
                  <c:v>2024 год</c:v>
                </c:pt>
              </c:strCache>
            </c:strRef>
          </c:cat>
          <c:val>
            <c:numRef>
              <c:f>Лист1!$C$2</c:f>
              <c:numCache>
                <c:formatCode>#,##0</c:formatCode>
                <c:ptCount val="1"/>
                <c:pt idx="0">
                  <c:v>88834.49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E40-4FE4-BB76-D924BD08A5D5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Доходы от использования имущества</c:v>
                </c:pt>
              </c:strCache>
            </c:strRef>
          </c:tx>
          <c:spPr>
            <a:solidFill>
              <a:srgbClr val="006699"/>
            </a:solidFill>
          </c:spPr>
          <c:invertIfNegative val="0"/>
          <c:dLbls>
            <c:dLbl>
              <c:idx val="0"/>
              <c:layout>
                <c:manualLayout>
                  <c:x val="5.0526315789473683E-2"/>
                  <c:y val="-5.290396779758482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9E40-4FE4-BB76-D924BD08A5D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300" b="1">
                    <a:latin typeface="+mj-lt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</c:f>
              <c:strCache>
                <c:ptCount val="1"/>
                <c:pt idx="0">
                  <c:v>2024 год</c:v>
                </c:pt>
              </c:strCache>
            </c:strRef>
          </c:cat>
          <c:val>
            <c:numRef>
              <c:f>Лист1!$D$2</c:f>
              <c:numCache>
                <c:formatCode>#,##0</c:formatCode>
                <c:ptCount val="1"/>
                <c:pt idx="0">
                  <c:v>7327.41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E40-4FE4-BB76-D924BD08A5D5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Доходы от продажи материальных и нематериальных активов</c:v>
                </c:pt>
              </c:strCache>
            </c:strRef>
          </c:tx>
          <c:spPr>
            <a:solidFill>
              <a:srgbClr val="006600"/>
            </a:solidFill>
          </c:spPr>
          <c:invertIfNegative val="0"/>
          <c:dLbls>
            <c:dLbl>
              <c:idx val="0"/>
              <c:layout>
                <c:manualLayout>
                  <c:x val="5.6140350877192984E-2"/>
                  <c:y val="-3.22024151811385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9E40-4FE4-BB76-D924BD08A5D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300" b="1">
                    <a:latin typeface="+mj-lt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</c:f>
              <c:strCache>
                <c:ptCount val="1"/>
                <c:pt idx="0">
                  <c:v>2024 год</c:v>
                </c:pt>
              </c:strCache>
            </c:strRef>
          </c:cat>
          <c:val>
            <c:numRef>
              <c:f>Лист1!$E$2</c:f>
              <c:numCache>
                <c:formatCode>#,##0</c:formatCode>
                <c:ptCount val="1"/>
                <c:pt idx="0">
                  <c:v>4397.6499999999996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9E40-4FE4-BB76-D924BD08A5D5}"/>
            </c:ext>
          </c:extLst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НВОС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6.4561403508771834E-2"/>
                  <c:y val="-0.115008625646923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9E40-4FE4-BB76-D924BD08A5D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300" b="1">
                    <a:latin typeface="+mj-lt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</c:f>
              <c:strCache>
                <c:ptCount val="1"/>
                <c:pt idx="0">
                  <c:v>2024 год</c:v>
                </c:pt>
              </c:strCache>
            </c:strRef>
          </c:cat>
          <c:val>
            <c:numRef>
              <c:f>Лист1!$F$2</c:f>
              <c:numCache>
                <c:formatCode>#,##0</c:formatCode>
                <c:ptCount val="1"/>
                <c:pt idx="0">
                  <c:v>9640.93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9E40-4FE4-BB76-D924BD08A5D5}"/>
            </c:ext>
          </c:extLst>
        </c:ser>
        <c:ser>
          <c:idx val="5"/>
          <c:order val="5"/>
          <c:tx>
            <c:strRef>
              <c:f>Лист1!$G$1</c:f>
              <c:strCache>
                <c:ptCount val="1"/>
                <c:pt idx="0">
                  <c:v>Прочие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8.9824561403508876E-2"/>
                  <c:y val="-4.140310523289263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9E40-4FE4-BB76-D924BD08A5D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300" b="1">
                    <a:latin typeface="+mj-lt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</c:f>
              <c:strCache>
                <c:ptCount val="1"/>
                <c:pt idx="0">
                  <c:v>2024 год</c:v>
                </c:pt>
              </c:strCache>
            </c:strRef>
          </c:cat>
          <c:val>
            <c:numRef>
              <c:f>Лист1!$G$2</c:f>
              <c:numCache>
                <c:formatCode>#,##0</c:formatCode>
                <c:ptCount val="1"/>
                <c:pt idx="0">
                  <c:v>15122.61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9E40-4FE4-BB76-D924BD08A5D5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1299693359"/>
        <c:axId val="1"/>
        <c:axId val="0"/>
      </c:bar3DChart>
      <c:catAx>
        <c:axId val="1299693359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1499" b="1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  <c:max val="500000"/>
          <c:min val="0"/>
        </c:scaling>
        <c:delete val="0"/>
        <c:axPos val="l"/>
        <c:numFmt formatCode="#,##0.00" sourceLinked="0"/>
        <c:majorTickMark val="out"/>
        <c:minorTickMark val="none"/>
        <c:tickLblPos val="nextTo"/>
        <c:txPr>
          <a:bodyPr rot="0" vert="horz"/>
          <a:lstStyle/>
          <a:p>
            <a:pPr>
              <a:defRPr sz="1399" b="1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299693359"/>
        <c:crosses val="autoZero"/>
        <c:crossBetween val="between"/>
        <c:majorUnit val="50000"/>
        <c:minorUnit val="2000"/>
      </c:valAx>
      <c:spPr>
        <a:noFill/>
        <a:ln w="25381">
          <a:noFill/>
        </a:ln>
      </c:spPr>
    </c:plotArea>
    <c:legend>
      <c:legendPos val="r"/>
      <c:layout>
        <c:manualLayout>
          <c:xMode val="edge"/>
          <c:yMode val="edge"/>
          <c:x val="0.67694159681290456"/>
          <c:y val="1.5056530814614246E-2"/>
          <c:w val="0.31114242298660039"/>
          <c:h val="0.62332356816525014"/>
        </c:manualLayout>
      </c:layout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22835720926064895"/>
          <c:y val="2.3229525907823536E-2"/>
          <c:w val="0.8430107526881736"/>
          <c:h val="0.90791896869244937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НДФЛ</c:v>
                </c:pt>
              </c:strCache>
            </c:strRef>
          </c:tx>
          <c:spPr>
            <a:solidFill>
              <a:schemeClr val="accent4">
                <a:lumMod val="60000"/>
                <a:lumOff val="40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5.3458063201742316E-3"/>
                  <c:y val="-2.0991253644314891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300" b="1">
                      <a:latin typeface="+mj-lt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3052-4472-BB64-C3C85DA7A497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</c:f>
              <c:strCache>
                <c:ptCount val="1"/>
                <c:pt idx="0">
                  <c:v>2025 год</c:v>
                </c:pt>
              </c:strCache>
            </c:strRef>
          </c:cat>
          <c:val>
            <c:numRef>
              <c:f>Лист1!$B$2</c:f>
              <c:numCache>
                <c:formatCode>#,##0.00</c:formatCode>
                <c:ptCount val="1"/>
                <c:pt idx="0">
                  <c:v>561201.26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052-4472-BB64-C3C85DA7A497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Налог на совокупный доход</c:v>
                </c:pt>
              </c:strCache>
            </c:strRef>
          </c:tx>
          <c:spPr>
            <a:solidFill>
              <a:srgbClr val="AA0212"/>
            </a:solidFill>
          </c:spPr>
          <c:invertIfNegative val="0"/>
          <c:dLbls>
            <c:dLbl>
              <c:idx val="0"/>
              <c:layout>
                <c:manualLayout>
                  <c:x val="5.3458063201742262E-2"/>
                  <c:y val="-4.664723032069979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3052-4472-BB64-C3C85DA7A49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300" b="1">
                    <a:latin typeface="+mj-lt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</c:f>
              <c:strCache>
                <c:ptCount val="1"/>
                <c:pt idx="0">
                  <c:v>2025 год</c:v>
                </c:pt>
              </c:strCache>
            </c:strRef>
          </c:cat>
          <c:val>
            <c:numRef>
              <c:f>Лист1!$C$2</c:f>
              <c:numCache>
                <c:formatCode>#,##0.00</c:formatCode>
                <c:ptCount val="1"/>
                <c:pt idx="0">
                  <c:v>108463.8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052-4472-BB64-C3C85DA7A497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Доходы от использования имущества</c:v>
                </c:pt>
              </c:strCache>
            </c:strRef>
          </c:tx>
          <c:spPr>
            <a:solidFill>
              <a:srgbClr val="0070C0"/>
            </a:solidFill>
          </c:spPr>
          <c:invertIfNegative val="0"/>
          <c:dLbls>
            <c:dLbl>
              <c:idx val="0"/>
              <c:layout>
                <c:manualLayout>
                  <c:x val="5.8803869521916546E-2"/>
                  <c:y val="-4.897959183673469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3052-4472-BB64-C3C85DA7A49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300" b="1">
                    <a:latin typeface="+mj-lt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</c:f>
              <c:strCache>
                <c:ptCount val="1"/>
                <c:pt idx="0">
                  <c:v>2025 год</c:v>
                </c:pt>
              </c:strCache>
            </c:strRef>
          </c:cat>
          <c:val>
            <c:numRef>
              <c:f>Лист1!$D$2</c:f>
              <c:numCache>
                <c:formatCode>#,##0.00</c:formatCode>
                <c:ptCount val="1"/>
                <c:pt idx="0">
                  <c:v>8843.65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3052-4472-BB64-C3C85DA7A497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Доходы от продажи материальных и нематериальных активов</c:v>
                </c:pt>
              </c:strCache>
            </c:strRef>
          </c:tx>
          <c:spPr>
            <a:solidFill>
              <a:srgbClr val="006600"/>
            </a:solidFill>
          </c:spPr>
          <c:invertIfNegative val="0"/>
          <c:dLbls>
            <c:dLbl>
              <c:idx val="0"/>
              <c:layout>
                <c:manualLayout>
                  <c:x val="4.0093547401306731E-2"/>
                  <c:y val="-8.877459257180343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3052-4472-BB64-C3C85DA7A49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300" b="1">
                    <a:latin typeface="+mj-lt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</c:f>
              <c:strCache>
                <c:ptCount val="1"/>
                <c:pt idx="0">
                  <c:v>2025 год</c:v>
                </c:pt>
              </c:strCache>
            </c:strRef>
          </c:cat>
          <c:val>
            <c:numRef>
              <c:f>Лист1!$E$2</c:f>
              <c:numCache>
                <c:formatCode>#,##0.00</c:formatCode>
                <c:ptCount val="1"/>
                <c:pt idx="0">
                  <c:v>5374.4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3052-4472-BB64-C3C85DA7A497}"/>
            </c:ext>
          </c:extLst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НВОС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4.8112256881568179E-2"/>
                  <c:y val="-6.658094442885274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3052-4472-BB64-C3C85DA7A49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300" b="1">
                    <a:latin typeface="+mj-lt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</c:f>
              <c:strCache>
                <c:ptCount val="1"/>
                <c:pt idx="0">
                  <c:v>2025 год</c:v>
                </c:pt>
              </c:strCache>
            </c:strRef>
          </c:cat>
          <c:val>
            <c:numRef>
              <c:f>Лист1!$F$2</c:f>
              <c:numCache>
                <c:formatCode>#,##0.00</c:formatCode>
                <c:ptCount val="1"/>
                <c:pt idx="0">
                  <c:v>17577.189999999999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3052-4472-BB64-C3C85DA7A497}"/>
            </c:ext>
          </c:extLst>
        </c:ser>
        <c:ser>
          <c:idx val="5"/>
          <c:order val="5"/>
          <c:tx>
            <c:strRef>
              <c:f>Лист1!$G$1</c:f>
              <c:strCache>
                <c:ptCount val="1"/>
                <c:pt idx="0">
                  <c:v>Прочие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9.3551610603049049E-2"/>
                  <c:y val="-6.699650803419726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3052-4472-BB64-C3C85DA7A49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300" b="1">
                    <a:latin typeface="+mj-lt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</c:f>
              <c:strCache>
                <c:ptCount val="1"/>
                <c:pt idx="0">
                  <c:v>2025 год</c:v>
                </c:pt>
              </c:strCache>
            </c:strRef>
          </c:cat>
          <c:val>
            <c:numRef>
              <c:f>Лист1!$G$2</c:f>
              <c:numCache>
                <c:formatCode>#,##0.00</c:formatCode>
                <c:ptCount val="1"/>
                <c:pt idx="0">
                  <c:v>42393.41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3052-4472-BB64-C3C85DA7A497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899865727"/>
        <c:axId val="1"/>
        <c:axId val="0"/>
      </c:bar3DChart>
      <c:catAx>
        <c:axId val="899865727"/>
        <c:scaling>
          <c:orientation val="minMax"/>
        </c:scaling>
        <c:delete val="0"/>
        <c:axPos val="b"/>
        <c:numFmt formatCode="#,##0.00;[Red]#,##0.00" sourceLinked="0"/>
        <c:majorTickMark val="out"/>
        <c:minorTickMark val="none"/>
        <c:tickLblPos val="nextTo"/>
        <c:txPr>
          <a:bodyPr rot="0" vert="horz"/>
          <a:lstStyle/>
          <a:p>
            <a:pPr>
              <a:defRPr sz="1498" b="1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  <c:max val="600000"/>
        </c:scaling>
        <c:delete val="0"/>
        <c:axPos val="l"/>
        <c:numFmt formatCode="#,##0.00" sourceLinked="0"/>
        <c:majorTickMark val="out"/>
        <c:minorTickMark val="none"/>
        <c:tickLblPos val="nextTo"/>
        <c:txPr>
          <a:bodyPr rot="0" vert="horz"/>
          <a:lstStyle/>
          <a:p>
            <a:pPr>
              <a:defRPr sz="1398" b="1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899865727"/>
        <c:crosses val="autoZero"/>
        <c:crossBetween val="between"/>
        <c:majorUnit val="50000"/>
        <c:minorUnit val="20000"/>
      </c:valAx>
      <c:spPr>
        <a:noFill/>
        <a:ln w="25367">
          <a:noFill/>
        </a:ln>
      </c:spPr>
    </c:plotArea>
    <c:legend>
      <c:legendPos val="r"/>
      <c:layout>
        <c:manualLayout>
          <c:xMode val="edge"/>
          <c:yMode val="edge"/>
          <c:x val="0.66222649044868565"/>
          <c:y val="1.7212827988338199E-2"/>
          <c:w val="0.3110444779504431"/>
          <c:h val="0.64370827115998253"/>
        </c:manualLayout>
      </c:layout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/>
              <a:t>Исполнение за 2024 год</a:t>
            </a:r>
          </a:p>
        </c:rich>
      </c:tx>
      <c:layout>
        <c:manualLayout>
          <c:xMode val="edge"/>
          <c:yMode val="edge"/>
          <c:x val="0.23334756929401007"/>
          <c:y val="2.6029806849543955E-2"/>
        </c:manualLayout>
      </c:layout>
      <c:overlay val="0"/>
      <c:spPr>
        <a:noFill/>
        <a:ln>
          <a:noFill/>
        </a:ln>
        <a:effectLst/>
      </c:sp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3.1856405046143441E-2"/>
          <c:y val="0.29642315255134233"/>
          <c:w val="0.60655795444924221"/>
          <c:h val="0.49305055990719887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Исполнение за 2024 год</c:v>
                </c:pt>
              </c:strCache>
            </c:strRef>
          </c:tx>
          <c:explosion val="3"/>
          <c:dPt>
            <c:idx val="0"/>
            <c:bubble3D val="0"/>
            <c:spPr>
              <a:solidFill>
                <a:schemeClr val="accent1">
                  <a:lumMod val="50000"/>
                </a:schemeClr>
              </a:solidFill>
              <a:ln>
                <a:noFill/>
              </a:ln>
              <a:effectLst>
                <a:outerShdw blurRad="57150" dist="38100" dir="5400000" algn="ctr" rotWithShape="0">
                  <a:scrgbClr r="0" g="0" b="0">
                    <a:shade val="9000"/>
                    <a:alpha val="48000"/>
                    <a:satMod val="105000"/>
                  </a:scrgbClr>
                </a:outerShdw>
              </a:effectLst>
              <a:scene3d>
                <a:camera prst="orthographicFront">
                  <a:rot lat="0" lon="0" rev="0"/>
                </a:camera>
                <a:lightRig rig="glow" dir="tl">
                  <a:rot lat="0" lon="0" rev="900000"/>
                </a:lightRig>
              </a:scene3d>
              <a:sp3d prstMaterial="powder">
                <a:bevelT w="25400" h="38100"/>
              </a:sp3d>
            </c:spPr>
            <c:extLst>
              <c:ext xmlns:c16="http://schemas.microsoft.com/office/drawing/2014/chart" uri="{C3380CC4-5D6E-409C-BE32-E72D297353CC}">
                <c16:uniqueId val="{00000001-08BF-4518-B579-A31764C6A127}"/>
              </c:ext>
            </c:extLst>
          </c:dPt>
          <c:dPt>
            <c:idx val="1"/>
            <c:bubble3D val="0"/>
            <c:spPr>
              <a:solidFill>
                <a:srgbClr val="FFC000"/>
              </a:solidFill>
              <a:ln>
                <a:noFill/>
              </a:ln>
              <a:effectLst>
                <a:outerShdw blurRad="57150" dist="38100" dir="5400000" algn="ctr" rotWithShape="0">
                  <a:scrgbClr r="0" g="0" b="0">
                    <a:shade val="9000"/>
                    <a:alpha val="48000"/>
                    <a:satMod val="105000"/>
                  </a:scrgbClr>
                </a:outerShdw>
              </a:effectLst>
              <a:scene3d>
                <a:camera prst="orthographicFront">
                  <a:rot lat="0" lon="0" rev="0"/>
                </a:camera>
                <a:lightRig rig="glow" dir="tl">
                  <a:rot lat="0" lon="0" rev="900000"/>
                </a:lightRig>
              </a:scene3d>
              <a:sp3d prstMaterial="powder">
                <a:bevelT w="25400" h="38100"/>
              </a:sp3d>
            </c:spPr>
            <c:extLst>
              <c:ext xmlns:c16="http://schemas.microsoft.com/office/drawing/2014/chart" uri="{C3380CC4-5D6E-409C-BE32-E72D297353CC}">
                <c16:uniqueId val="{00000003-08BF-4518-B579-A31764C6A127}"/>
              </c:ext>
            </c:extLst>
          </c:dPt>
          <c:dPt>
            <c:idx val="2"/>
            <c:bubble3D val="0"/>
            <c:spPr>
              <a:solidFill>
                <a:schemeClr val="accent3">
                  <a:lumMod val="50000"/>
                </a:schemeClr>
              </a:solidFill>
              <a:ln>
                <a:noFill/>
              </a:ln>
              <a:effectLst>
                <a:outerShdw blurRad="57150" dist="38100" dir="5400000" algn="ctr" rotWithShape="0">
                  <a:scrgbClr r="0" g="0" b="0">
                    <a:shade val="9000"/>
                    <a:alpha val="48000"/>
                    <a:satMod val="105000"/>
                  </a:scrgbClr>
                </a:outerShdw>
              </a:effectLst>
              <a:scene3d>
                <a:camera prst="orthographicFront">
                  <a:rot lat="0" lon="0" rev="0"/>
                </a:camera>
                <a:lightRig rig="glow" dir="tl">
                  <a:rot lat="0" lon="0" rev="900000"/>
                </a:lightRig>
              </a:scene3d>
              <a:sp3d prstMaterial="powder">
                <a:bevelT w="25400" h="38100"/>
              </a:sp3d>
            </c:spPr>
            <c:extLst>
              <c:ext xmlns:c16="http://schemas.microsoft.com/office/drawing/2014/chart" uri="{C3380CC4-5D6E-409C-BE32-E72D297353CC}">
                <c16:uniqueId val="{00000005-08BF-4518-B579-A31764C6A127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tint val="98000"/>
                      <a:shade val="25000"/>
                      <a:satMod val="250000"/>
                    </a:schemeClr>
                  </a:gs>
                  <a:gs pos="68000">
                    <a:schemeClr val="accent4">
                      <a:tint val="86000"/>
                      <a:satMod val="115000"/>
                    </a:schemeClr>
                  </a:gs>
                  <a:gs pos="100000">
                    <a:schemeClr val="accent4">
                      <a:tint val="50000"/>
                      <a:satMod val="150000"/>
                    </a:schemeClr>
                  </a:gs>
                </a:gsLst>
                <a:path path="circle">
                  <a:fillToRect l="50000" t="130000" r="50000" b="-30000"/>
                </a:path>
              </a:gradFill>
              <a:ln>
                <a:noFill/>
              </a:ln>
              <a:effectLst>
                <a:outerShdw blurRad="57150" dist="38100" dir="5400000" algn="ctr" rotWithShape="0">
                  <a:scrgbClr r="0" g="0" b="0">
                    <a:shade val="9000"/>
                    <a:alpha val="48000"/>
                    <a:satMod val="105000"/>
                  </a:scrgbClr>
                </a:outerShdw>
              </a:effectLst>
              <a:scene3d>
                <a:camera prst="orthographicFront">
                  <a:rot lat="0" lon="0" rev="0"/>
                </a:camera>
                <a:lightRig rig="glow" dir="tl">
                  <a:rot lat="0" lon="0" rev="900000"/>
                </a:lightRig>
              </a:scene3d>
              <a:sp3d prstMaterial="powder">
                <a:bevelT w="25400" h="38100"/>
              </a:sp3d>
            </c:spPr>
            <c:extLst>
              <c:ext xmlns:c16="http://schemas.microsoft.com/office/drawing/2014/chart" uri="{C3380CC4-5D6E-409C-BE32-E72D297353CC}">
                <c16:uniqueId val="{00000007-08BF-4518-B579-A31764C6A127}"/>
              </c:ext>
            </c:extLst>
          </c:dPt>
          <c:dPt>
            <c:idx val="4"/>
            <c:bubble3D val="0"/>
            <c:spPr>
              <a:gradFill rotWithShape="1">
                <a:gsLst>
                  <a:gs pos="0">
                    <a:schemeClr val="accent5">
                      <a:tint val="98000"/>
                      <a:shade val="25000"/>
                      <a:satMod val="250000"/>
                    </a:schemeClr>
                  </a:gs>
                  <a:gs pos="68000">
                    <a:schemeClr val="accent5">
                      <a:tint val="86000"/>
                      <a:satMod val="115000"/>
                    </a:schemeClr>
                  </a:gs>
                  <a:gs pos="100000">
                    <a:schemeClr val="accent5">
                      <a:tint val="50000"/>
                      <a:satMod val="150000"/>
                    </a:schemeClr>
                  </a:gs>
                </a:gsLst>
                <a:path path="circle">
                  <a:fillToRect l="50000" t="130000" r="50000" b="-30000"/>
                </a:path>
              </a:gradFill>
              <a:ln>
                <a:noFill/>
              </a:ln>
              <a:effectLst>
                <a:outerShdw blurRad="57150" dist="38100" dir="5400000" algn="ctr" rotWithShape="0">
                  <a:scrgbClr r="0" g="0" b="0">
                    <a:shade val="9000"/>
                    <a:alpha val="48000"/>
                    <a:satMod val="105000"/>
                  </a:scrgbClr>
                </a:outerShdw>
              </a:effectLst>
              <a:scene3d>
                <a:camera prst="orthographicFront">
                  <a:rot lat="0" lon="0" rev="0"/>
                </a:camera>
                <a:lightRig rig="glow" dir="tl">
                  <a:rot lat="0" lon="0" rev="900000"/>
                </a:lightRig>
              </a:scene3d>
              <a:sp3d prstMaterial="powder">
                <a:bevelT w="25400" h="38100"/>
              </a:sp3d>
            </c:spPr>
            <c:extLst>
              <c:ext xmlns:c16="http://schemas.microsoft.com/office/drawing/2014/chart" uri="{C3380CC4-5D6E-409C-BE32-E72D297353CC}">
                <c16:uniqueId val="{00000009-08BF-4518-B579-A31764C6A127}"/>
              </c:ext>
            </c:extLst>
          </c:dPt>
          <c:dPt>
            <c:idx val="5"/>
            <c:bubble3D val="0"/>
            <c:spPr>
              <a:gradFill rotWithShape="1">
                <a:gsLst>
                  <a:gs pos="0">
                    <a:schemeClr val="accent6">
                      <a:tint val="98000"/>
                      <a:shade val="25000"/>
                      <a:satMod val="250000"/>
                    </a:schemeClr>
                  </a:gs>
                  <a:gs pos="68000">
                    <a:schemeClr val="accent6">
                      <a:tint val="86000"/>
                      <a:satMod val="115000"/>
                    </a:schemeClr>
                  </a:gs>
                  <a:gs pos="100000">
                    <a:schemeClr val="accent6">
                      <a:tint val="50000"/>
                      <a:satMod val="150000"/>
                    </a:schemeClr>
                  </a:gs>
                </a:gsLst>
                <a:path path="circle">
                  <a:fillToRect l="50000" t="130000" r="50000" b="-30000"/>
                </a:path>
              </a:gradFill>
              <a:ln>
                <a:noFill/>
              </a:ln>
              <a:effectLst>
                <a:outerShdw blurRad="57150" dist="38100" dir="5400000" algn="ctr" rotWithShape="0">
                  <a:scrgbClr r="0" g="0" b="0">
                    <a:shade val="9000"/>
                    <a:alpha val="48000"/>
                    <a:satMod val="105000"/>
                  </a:scrgbClr>
                </a:outerShdw>
              </a:effectLst>
              <a:scene3d>
                <a:camera prst="orthographicFront">
                  <a:rot lat="0" lon="0" rev="0"/>
                </a:camera>
                <a:lightRig rig="glow" dir="tl">
                  <a:rot lat="0" lon="0" rev="900000"/>
                </a:lightRig>
              </a:scene3d>
              <a:sp3d prstMaterial="powder">
                <a:bevelT w="25400" h="38100"/>
              </a:sp3d>
            </c:spPr>
            <c:extLst>
              <c:ext xmlns:c16="http://schemas.microsoft.com/office/drawing/2014/chart" uri="{C3380CC4-5D6E-409C-BE32-E72D297353CC}">
                <c16:uniqueId val="{0000000B-08BF-4518-B579-A31764C6A127}"/>
              </c:ext>
            </c:extLst>
          </c:dPt>
          <c:dLbls>
            <c:dLbl>
              <c:idx val="0"/>
              <c:layout>
                <c:manualLayout>
                  <c:x val="-0.16415487038839247"/>
                  <c:y val="-0.11401862438428073"/>
                </c:manualLayout>
              </c:layout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1-08BF-4518-B579-A31764C6A127}"/>
                </c:ext>
              </c:extLst>
            </c:dLbl>
            <c:dLbl>
              <c:idx val="1"/>
              <c:layout>
                <c:manualLayout>
                  <c:x val="0.10946341679200212"/>
                  <c:y val="3.3932693344838748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8BF-4518-B579-A31764C6A127}"/>
                </c:ext>
              </c:extLst>
            </c:dLbl>
            <c:dLbl>
              <c:idx val="2"/>
              <c:layout>
                <c:manualLayout>
                  <c:x val="-7.8222078439754844E-2"/>
                  <c:y val="-3.8694495379858383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1,6%</a:t>
                    </a:r>
                  </a:p>
                </c:rich>
              </c:tx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08BF-4518-B579-A31764C6A127}"/>
                </c:ext>
              </c:extLst>
            </c:dLbl>
            <c:dLbl>
              <c:idx val="3"/>
              <c:layout>
                <c:manualLayout>
                  <c:x val="9.7686237475568417E-3"/>
                  <c:y val="-9.4900226512781793E-2"/>
                </c:manualLayout>
              </c:layout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7-08BF-4518-B579-A31764C6A127}"/>
                </c:ext>
              </c:extLst>
            </c:dLbl>
            <c:dLbl>
              <c:idx val="4"/>
              <c:layout>
                <c:manualLayout>
                  <c:x val="0.13144395468541487"/>
                  <c:y val="-3.7457304138352569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08BF-4518-B579-A31764C6A127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bestFit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Лист1!$A$2:$A$7</c:f>
              <c:strCache>
                <c:ptCount val="6"/>
                <c:pt idx="0">
                  <c:v>НДФЛ</c:v>
                </c:pt>
                <c:pt idx="1">
                  <c:v>Налог на совокупный доход</c:v>
                </c:pt>
                <c:pt idx="2">
                  <c:v>Доходы от использования имущества</c:v>
                </c:pt>
                <c:pt idx="3">
                  <c:v>Доходы от продажи активов</c:v>
                </c:pt>
                <c:pt idx="4">
                  <c:v>НВОС</c:v>
                </c:pt>
                <c:pt idx="5">
                  <c:v>Прочие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498851.29</c:v>
                </c:pt>
                <c:pt idx="1">
                  <c:v>88834.49</c:v>
                </c:pt>
                <c:pt idx="2">
                  <c:v>7327.41</c:v>
                </c:pt>
                <c:pt idx="3">
                  <c:v>4397.6499999999996</c:v>
                </c:pt>
                <c:pt idx="4">
                  <c:v>9640.93</c:v>
                </c:pt>
                <c:pt idx="5">
                  <c:v>15122.61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08BF-4518-B579-A31764C6A1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/>
              <a:t>Исполнение за </a:t>
            </a:r>
            <a:r>
              <a:rPr lang="ru-RU" dirty="0" smtClean="0"/>
              <a:t>2025 </a:t>
            </a:r>
            <a:r>
              <a:rPr lang="ru-RU" dirty="0"/>
              <a:t>год</a:t>
            </a:r>
          </a:p>
        </c:rich>
      </c:tx>
      <c:layout>
        <c:manualLayout>
          <c:xMode val="edge"/>
          <c:yMode val="edge"/>
          <c:x val="0.23601794028619988"/>
          <c:y val="2.0366377279763107E-2"/>
        </c:manualLayout>
      </c:layout>
      <c:overlay val="0"/>
      <c:spPr>
        <a:noFill/>
        <a:ln>
          <a:noFill/>
        </a:ln>
        <a:effectLst/>
      </c:sp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2.9299690293778012E-2"/>
          <c:y val="0.31697102074569444"/>
          <c:w val="0.60655795444924221"/>
          <c:h val="0.49305055990719887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Исполнение за 2025 год</c:v>
                </c:pt>
              </c:strCache>
            </c:strRef>
          </c:tx>
          <c:dPt>
            <c:idx val="0"/>
            <c:bubble3D val="0"/>
            <c:spPr>
              <a:solidFill>
                <a:schemeClr val="accent1">
                  <a:lumMod val="50000"/>
                </a:schemeClr>
              </a:solidFill>
              <a:ln>
                <a:noFill/>
              </a:ln>
              <a:effectLst>
                <a:outerShdw blurRad="57150" dist="38100" dir="5400000" algn="ctr" rotWithShape="0">
                  <a:scrgbClr r="0" g="0" b="0">
                    <a:shade val="9000"/>
                    <a:alpha val="48000"/>
                    <a:satMod val="105000"/>
                  </a:scrgbClr>
                </a:outerShdw>
              </a:effectLst>
              <a:scene3d>
                <a:camera prst="orthographicFront">
                  <a:rot lat="0" lon="0" rev="0"/>
                </a:camera>
                <a:lightRig rig="glow" dir="tl">
                  <a:rot lat="0" lon="0" rev="900000"/>
                </a:lightRig>
              </a:scene3d>
              <a:sp3d prstMaterial="powder">
                <a:bevelT w="25400" h="38100"/>
              </a:sp3d>
            </c:spPr>
            <c:extLst>
              <c:ext xmlns:c16="http://schemas.microsoft.com/office/drawing/2014/chart" uri="{C3380CC4-5D6E-409C-BE32-E72D297353CC}">
                <c16:uniqueId val="{00000001-6A8F-40F2-BAA9-967248438F42}"/>
              </c:ext>
            </c:extLst>
          </c:dPt>
          <c:dPt>
            <c:idx val="1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57150" dist="38100" dir="5400000" algn="ctr" rotWithShape="0">
                  <a:scrgbClr r="0" g="0" b="0">
                    <a:shade val="9000"/>
                    <a:alpha val="48000"/>
                    <a:satMod val="105000"/>
                  </a:scrgbClr>
                </a:outerShdw>
              </a:effectLst>
              <a:scene3d>
                <a:camera prst="orthographicFront">
                  <a:rot lat="0" lon="0" rev="0"/>
                </a:camera>
                <a:lightRig rig="glow" dir="tl">
                  <a:rot lat="0" lon="0" rev="900000"/>
                </a:lightRig>
              </a:scene3d>
              <a:sp3d prstMaterial="powder">
                <a:bevelT w="25400" h="38100"/>
              </a:sp3d>
            </c:spPr>
            <c:extLst>
              <c:ext xmlns:c16="http://schemas.microsoft.com/office/drawing/2014/chart" uri="{C3380CC4-5D6E-409C-BE32-E72D297353CC}">
                <c16:uniqueId val="{00000003-6A8F-40F2-BAA9-967248438F42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tint val="98000"/>
                      <a:shade val="25000"/>
                      <a:satMod val="250000"/>
                    </a:schemeClr>
                  </a:gs>
                  <a:gs pos="68000">
                    <a:schemeClr val="accent3">
                      <a:tint val="86000"/>
                      <a:satMod val="115000"/>
                    </a:schemeClr>
                  </a:gs>
                  <a:gs pos="100000">
                    <a:schemeClr val="accent3">
                      <a:tint val="50000"/>
                      <a:satMod val="150000"/>
                    </a:schemeClr>
                  </a:gs>
                </a:gsLst>
                <a:path path="circle">
                  <a:fillToRect l="50000" t="130000" r="50000" b="-30000"/>
                </a:path>
              </a:gradFill>
              <a:ln>
                <a:noFill/>
              </a:ln>
              <a:effectLst>
                <a:outerShdw blurRad="57150" dist="38100" dir="5400000" algn="ctr" rotWithShape="0">
                  <a:scrgbClr r="0" g="0" b="0">
                    <a:shade val="9000"/>
                    <a:alpha val="48000"/>
                    <a:satMod val="105000"/>
                  </a:scrgbClr>
                </a:outerShdw>
              </a:effectLst>
              <a:scene3d>
                <a:camera prst="orthographicFront">
                  <a:rot lat="0" lon="0" rev="0"/>
                </a:camera>
                <a:lightRig rig="glow" dir="tl">
                  <a:rot lat="0" lon="0" rev="900000"/>
                </a:lightRig>
              </a:scene3d>
              <a:sp3d prstMaterial="powder">
                <a:bevelT w="25400" h="38100"/>
              </a:sp3d>
            </c:spPr>
            <c:extLst>
              <c:ext xmlns:c16="http://schemas.microsoft.com/office/drawing/2014/chart" uri="{C3380CC4-5D6E-409C-BE32-E72D297353CC}">
                <c16:uniqueId val="{00000005-6A8F-40F2-BAA9-967248438F42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tint val="98000"/>
                      <a:shade val="25000"/>
                      <a:satMod val="250000"/>
                    </a:schemeClr>
                  </a:gs>
                  <a:gs pos="68000">
                    <a:schemeClr val="accent4">
                      <a:tint val="86000"/>
                      <a:satMod val="115000"/>
                    </a:schemeClr>
                  </a:gs>
                  <a:gs pos="100000">
                    <a:schemeClr val="accent4">
                      <a:tint val="50000"/>
                      <a:satMod val="150000"/>
                    </a:schemeClr>
                  </a:gs>
                </a:gsLst>
                <a:path path="circle">
                  <a:fillToRect l="50000" t="130000" r="50000" b="-30000"/>
                </a:path>
              </a:gradFill>
              <a:ln>
                <a:noFill/>
              </a:ln>
              <a:effectLst>
                <a:outerShdw blurRad="57150" dist="38100" dir="5400000" algn="ctr" rotWithShape="0">
                  <a:scrgbClr r="0" g="0" b="0">
                    <a:shade val="9000"/>
                    <a:alpha val="48000"/>
                    <a:satMod val="105000"/>
                  </a:scrgbClr>
                </a:outerShdw>
              </a:effectLst>
              <a:scene3d>
                <a:camera prst="orthographicFront">
                  <a:rot lat="0" lon="0" rev="0"/>
                </a:camera>
                <a:lightRig rig="glow" dir="tl">
                  <a:rot lat="0" lon="0" rev="900000"/>
                </a:lightRig>
              </a:scene3d>
              <a:sp3d prstMaterial="powder">
                <a:bevelT w="25400" h="38100"/>
              </a:sp3d>
            </c:spPr>
            <c:extLst>
              <c:ext xmlns:c16="http://schemas.microsoft.com/office/drawing/2014/chart" uri="{C3380CC4-5D6E-409C-BE32-E72D297353CC}">
                <c16:uniqueId val="{00000007-6A8F-40F2-BAA9-967248438F42}"/>
              </c:ext>
            </c:extLst>
          </c:dPt>
          <c:dPt>
            <c:idx val="4"/>
            <c:bubble3D val="0"/>
            <c:spPr>
              <a:gradFill rotWithShape="1">
                <a:gsLst>
                  <a:gs pos="0">
                    <a:schemeClr val="accent5">
                      <a:tint val="98000"/>
                      <a:shade val="25000"/>
                      <a:satMod val="250000"/>
                    </a:schemeClr>
                  </a:gs>
                  <a:gs pos="68000">
                    <a:schemeClr val="accent5">
                      <a:tint val="86000"/>
                      <a:satMod val="115000"/>
                    </a:schemeClr>
                  </a:gs>
                  <a:gs pos="100000">
                    <a:schemeClr val="accent5">
                      <a:tint val="50000"/>
                      <a:satMod val="150000"/>
                    </a:schemeClr>
                  </a:gs>
                </a:gsLst>
                <a:path path="circle">
                  <a:fillToRect l="50000" t="130000" r="50000" b="-30000"/>
                </a:path>
              </a:gradFill>
              <a:ln>
                <a:noFill/>
              </a:ln>
              <a:effectLst>
                <a:outerShdw blurRad="57150" dist="38100" dir="5400000" algn="ctr" rotWithShape="0">
                  <a:scrgbClr r="0" g="0" b="0">
                    <a:shade val="9000"/>
                    <a:alpha val="48000"/>
                    <a:satMod val="105000"/>
                  </a:scrgbClr>
                </a:outerShdw>
              </a:effectLst>
              <a:scene3d>
                <a:camera prst="orthographicFront">
                  <a:rot lat="0" lon="0" rev="0"/>
                </a:camera>
                <a:lightRig rig="glow" dir="tl">
                  <a:rot lat="0" lon="0" rev="900000"/>
                </a:lightRig>
              </a:scene3d>
              <a:sp3d prstMaterial="powder">
                <a:bevelT w="25400" h="38100"/>
              </a:sp3d>
            </c:spPr>
            <c:extLst>
              <c:ext xmlns:c16="http://schemas.microsoft.com/office/drawing/2014/chart" uri="{C3380CC4-5D6E-409C-BE32-E72D297353CC}">
                <c16:uniqueId val="{00000009-6A8F-40F2-BAA9-967248438F42}"/>
              </c:ext>
            </c:extLst>
          </c:dPt>
          <c:dPt>
            <c:idx val="5"/>
            <c:bubble3D val="0"/>
            <c:spPr>
              <a:gradFill rotWithShape="1">
                <a:gsLst>
                  <a:gs pos="0">
                    <a:schemeClr val="accent6">
                      <a:tint val="98000"/>
                      <a:shade val="25000"/>
                      <a:satMod val="250000"/>
                    </a:schemeClr>
                  </a:gs>
                  <a:gs pos="68000">
                    <a:schemeClr val="accent6">
                      <a:tint val="86000"/>
                      <a:satMod val="115000"/>
                    </a:schemeClr>
                  </a:gs>
                  <a:gs pos="100000">
                    <a:schemeClr val="accent6">
                      <a:tint val="50000"/>
                      <a:satMod val="150000"/>
                    </a:schemeClr>
                  </a:gs>
                </a:gsLst>
                <a:path path="circle">
                  <a:fillToRect l="50000" t="130000" r="50000" b="-30000"/>
                </a:path>
              </a:gradFill>
              <a:ln>
                <a:noFill/>
              </a:ln>
              <a:effectLst>
                <a:outerShdw blurRad="57150" dist="38100" dir="5400000" algn="ctr" rotWithShape="0">
                  <a:scrgbClr r="0" g="0" b="0">
                    <a:shade val="9000"/>
                    <a:alpha val="48000"/>
                    <a:satMod val="105000"/>
                  </a:scrgbClr>
                </a:outerShdw>
              </a:effectLst>
              <a:scene3d>
                <a:camera prst="orthographicFront">
                  <a:rot lat="0" lon="0" rev="0"/>
                </a:camera>
                <a:lightRig rig="glow" dir="tl">
                  <a:rot lat="0" lon="0" rev="900000"/>
                </a:lightRig>
              </a:scene3d>
              <a:sp3d prstMaterial="powder">
                <a:bevelT w="25400" h="38100"/>
              </a:sp3d>
            </c:spPr>
            <c:extLst>
              <c:ext xmlns:c16="http://schemas.microsoft.com/office/drawing/2014/chart" uri="{C3380CC4-5D6E-409C-BE32-E72D297353CC}">
                <c16:uniqueId val="{0000000B-6A8F-40F2-BAA9-967248438F42}"/>
              </c:ext>
            </c:extLst>
          </c:dPt>
          <c:dLbls>
            <c:dLbl>
              <c:idx val="0"/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1-6A8F-40F2-BAA9-967248438F42}"/>
                </c:ext>
              </c:extLst>
            </c:dLbl>
            <c:dLbl>
              <c:idx val="1"/>
              <c:layout>
                <c:manualLayout>
                  <c:x val="1.548430451385141E-2"/>
                  <c:y val="-2.936109013770543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6A8F-40F2-BAA9-967248438F42}"/>
                </c:ext>
              </c:extLst>
            </c:dLbl>
            <c:dLbl>
              <c:idx val="2"/>
              <c:layout>
                <c:manualLayout>
                  <c:x val="8.7071657612765758E-3"/>
                  <c:y val="-2.7791320605472302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1,6%</a:t>
                    </a:r>
                  </a:p>
                </c:rich>
              </c:tx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6A8F-40F2-BAA9-967248438F42}"/>
                </c:ext>
              </c:extLst>
            </c:dLbl>
            <c:dLbl>
              <c:idx val="3"/>
              <c:layout>
                <c:manualLayout>
                  <c:x val="4.9275379241147284E-2"/>
                  <c:y val="-7.5839895013123354E-2"/>
                </c:manualLayout>
              </c:layout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7-6A8F-40F2-BAA9-967248438F42}"/>
                </c:ext>
              </c:extLst>
            </c:dLbl>
            <c:dLbl>
              <c:idx val="4"/>
              <c:layout>
                <c:manualLayout>
                  <c:x val="0.12076444047726971"/>
                  <c:y val="-9.5752041492500925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6A8F-40F2-BAA9-967248438F42}"/>
                </c:ext>
              </c:extLst>
            </c:dLbl>
            <c:dLbl>
              <c:idx val="5"/>
              <c:layout>
                <c:manualLayout>
                  <c:x val="4.9168055565241078E-2"/>
                  <c:y val="-2.1108338205436523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6A8F-40F2-BAA9-967248438F42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Лист1!$A$2:$A$7</c:f>
              <c:strCache>
                <c:ptCount val="6"/>
                <c:pt idx="0">
                  <c:v>НДФЛ</c:v>
                </c:pt>
                <c:pt idx="1">
                  <c:v>Налог на совокупный доход</c:v>
                </c:pt>
                <c:pt idx="2">
                  <c:v>Доходы от использования имущества</c:v>
                </c:pt>
                <c:pt idx="3">
                  <c:v>Доходы от продажи активов</c:v>
                </c:pt>
                <c:pt idx="4">
                  <c:v>НВОС</c:v>
                </c:pt>
                <c:pt idx="5">
                  <c:v>Прочие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561201.26</c:v>
                </c:pt>
                <c:pt idx="1">
                  <c:v>108463.8</c:v>
                </c:pt>
                <c:pt idx="2">
                  <c:v>8843.65</c:v>
                </c:pt>
                <c:pt idx="3">
                  <c:v>5374.4</c:v>
                </c:pt>
                <c:pt idx="4">
                  <c:v>17577.189999999999</c:v>
                </c:pt>
                <c:pt idx="5">
                  <c:v>42393.41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6A8F-40F2-BAA9-967248438F42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0"/>
      <c:rotY val="0"/>
      <c:depthPercent val="100"/>
      <c:rAngAx val="0"/>
    </c:view3D>
    <c:floor>
      <c:thickness val="0"/>
      <c:spPr>
        <a:solidFill>
          <a:schemeClr val="lt1"/>
        </a:solidFill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22359550561797753"/>
          <c:y val="7.3724117818606107E-3"/>
          <c:w val="0.62247191011235958"/>
          <c:h val="0.96302914058819566"/>
        </c:manualLayout>
      </c:layout>
      <c:bar3D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Дотации</c:v>
                </c:pt>
              </c:strCache>
            </c:strRef>
          </c:tx>
          <c:spPr>
            <a:solidFill>
              <a:srgbClr val="FF66FF"/>
            </a:solidFill>
            <a:ln>
              <a:solidFill>
                <a:schemeClr val="accent1"/>
              </a:solidFill>
            </a:ln>
            <a:effectLst/>
            <a:sp3d>
              <a:contourClr>
                <a:schemeClr val="accent1"/>
              </a:contourClr>
            </a:sp3d>
          </c:spPr>
          <c:invertIfNegative val="0"/>
          <c:dLbls>
            <c:dLbl>
              <c:idx val="0"/>
              <c:layout>
                <c:manualLayout>
                  <c:x val="1.7004395069173055E-2"/>
                  <c:y val="-1.298294529963529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8D42-46E2-B132-E047D8D55926}"/>
                </c:ext>
              </c:extLst>
            </c:dLbl>
            <c:dLbl>
              <c:idx val="1"/>
              <c:layout>
                <c:manualLayout>
                  <c:x val="3.6395613982744213E-2"/>
                  <c:y val="-6.473959488678016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D42-46E2-B132-E047D8D55926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Исполнение за 2025 год</c:v>
                </c:pt>
                <c:pt idx="1">
                  <c:v>Исполнение за 2024 год</c:v>
                </c:pt>
              </c:strCache>
            </c:strRef>
          </c:cat>
          <c:val>
            <c:numRef>
              <c:f>Лист1!$B$2:$B$3</c:f>
              <c:numCache>
                <c:formatCode>#,##0.00</c:formatCode>
                <c:ptCount val="2"/>
                <c:pt idx="0">
                  <c:v>180796.2</c:v>
                </c:pt>
                <c:pt idx="1">
                  <c:v>196817.4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D42-46E2-B132-E047D8D55926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Субсидии </c:v>
                </c:pt>
              </c:strCache>
            </c:strRef>
          </c:tx>
          <c:spPr>
            <a:solidFill>
              <a:srgbClr val="33CCFF"/>
            </a:solidFill>
            <a:ln>
              <a:solidFill>
                <a:schemeClr val="accent2"/>
              </a:solidFill>
            </a:ln>
            <a:effectLst/>
            <a:sp3d>
              <a:contourClr>
                <a:schemeClr val="accent2"/>
              </a:contourClr>
            </a:sp3d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8D42-46E2-B132-E047D8D55926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4-8D42-46E2-B132-E047D8D55926}"/>
              </c:ext>
            </c:extLst>
          </c:dPt>
          <c:dLbls>
            <c:dLbl>
              <c:idx val="0"/>
              <c:layout>
                <c:manualLayout>
                  <c:x val="2.296614984982542E-2"/>
                  <c:y val="-1.963908737194402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D42-46E2-B132-E047D8D55926}"/>
                </c:ext>
              </c:extLst>
            </c:dLbl>
            <c:dLbl>
              <c:idx val="1"/>
              <c:layout>
                <c:manualLayout>
                  <c:x val="1.8381478088434822E-2"/>
                  <c:y val="-1.10158500391029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8D42-46E2-B132-E047D8D55926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Исполнение за 2025 год</c:v>
                </c:pt>
                <c:pt idx="1">
                  <c:v>Исполнение за 2024 год</c:v>
                </c:pt>
              </c:strCache>
            </c:strRef>
          </c:cat>
          <c:val>
            <c:numRef>
              <c:f>Лист1!$C$2:$C$3</c:f>
              <c:numCache>
                <c:formatCode>#,##0.00</c:formatCode>
                <c:ptCount val="2"/>
                <c:pt idx="0">
                  <c:v>95524.82</c:v>
                </c:pt>
                <c:pt idx="1">
                  <c:v>149718.93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8D42-46E2-B132-E047D8D55926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Субвенции</c:v>
                </c:pt>
              </c:strCache>
            </c:strRef>
          </c:tx>
          <c:spPr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accent3"/>
              </a:solidFill>
            </a:ln>
            <a:effectLst/>
            <a:sp3d>
              <a:contourClr>
                <a:schemeClr val="accent3"/>
              </a:contourClr>
            </a:sp3d>
          </c:spPr>
          <c:invertIfNegative val="0"/>
          <c:dLbls>
            <c:dLbl>
              <c:idx val="0"/>
              <c:layout>
                <c:manualLayout>
                  <c:x val="-0.38104368397249311"/>
                  <c:y val="-1.05139726133863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8D42-46E2-B132-E047D8D55926}"/>
                </c:ext>
              </c:extLst>
            </c:dLbl>
            <c:dLbl>
              <c:idx val="1"/>
              <c:layout>
                <c:manualLayout>
                  <c:x val="-0.28929528138879546"/>
                  <c:y val="-1.562989697231707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8D42-46E2-B132-E047D8D55926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Исполнение за 2025 год</c:v>
                </c:pt>
                <c:pt idx="1">
                  <c:v>Исполнение за 2024 год</c:v>
                </c:pt>
              </c:strCache>
            </c:strRef>
          </c:cat>
          <c:val>
            <c:numRef>
              <c:f>Лист1!$D$2:$D$3</c:f>
              <c:numCache>
                <c:formatCode>#,##0.00</c:formatCode>
                <c:ptCount val="2"/>
                <c:pt idx="0">
                  <c:v>1568960.75</c:v>
                </c:pt>
                <c:pt idx="1">
                  <c:v>1512543.24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8D42-46E2-B132-E047D8D55926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Иные МБТ</c:v>
                </c:pt>
              </c:strCache>
            </c:strRef>
          </c:tx>
          <c:spPr>
            <a:pattFill prst="ltDnDiag">
              <a:fgClr>
                <a:schemeClr val="accent4"/>
              </a:fgClr>
              <a:bgClr>
                <a:schemeClr val="accent4">
                  <a:lumMod val="20000"/>
                  <a:lumOff val="80000"/>
                </a:schemeClr>
              </a:bgClr>
            </a:pattFill>
            <a:ln>
              <a:solidFill>
                <a:schemeClr val="accent4"/>
              </a:solidFill>
            </a:ln>
            <a:effectLst/>
            <a:sp3d>
              <a:contourClr>
                <a:schemeClr val="accent4"/>
              </a:contourClr>
            </a:sp3d>
          </c:spPr>
          <c:invertIfNegative val="0"/>
          <c:dLbls>
            <c:dLbl>
              <c:idx val="0"/>
              <c:layout>
                <c:manualLayout>
                  <c:x val="1.9145802650957292E-2"/>
                  <c:y val="-1.233806292412100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8D42-46E2-B132-E047D8D55926}"/>
                </c:ext>
              </c:extLst>
            </c:dLbl>
            <c:dLbl>
              <c:idx val="1"/>
              <c:layout>
                <c:manualLayout>
                  <c:x val="2.2091310751104567E-2"/>
                  <c:y val="-7.402837754472547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8D42-46E2-B132-E047D8D5592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Исполнение за 2025 год</c:v>
                </c:pt>
                <c:pt idx="1">
                  <c:v>Исполнение за 2024 год</c:v>
                </c:pt>
              </c:strCache>
            </c:strRef>
          </c:cat>
          <c:val>
            <c:numRef>
              <c:f>Лист1!$E$2:$E$3</c:f>
              <c:numCache>
                <c:formatCode>#,##0.00</c:formatCode>
                <c:ptCount val="2"/>
                <c:pt idx="0">
                  <c:v>93322.57</c:v>
                </c:pt>
                <c:pt idx="1">
                  <c:v>82674.42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8D42-46E2-B132-E047D8D5592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0"/>
        <c:gapDepth val="0"/>
        <c:shape val="cylinder"/>
        <c:axId val="1532445488"/>
        <c:axId val="1"/>
        <c:axId val="0"/>
      </c:bar3DChart>
      <c:catAx>
        <c:axId val="153244548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197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</c:scaling>
        <c:delete val="0"/>
        <c:axPos val="b"/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532445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90558835476613708"/>
          <c:y val="0.18185585839401167"/>
          <c:w val="8.779779677258083E-2"/>
          <c:h val="0.6584966021751907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2024 год</c:v>
                </c:pt>
              </c:strCache>
            </c:strRef>
          </c:tx>
          <c:dPt>
            <c:idx val="0"/>
            <c:bubble3D val="0"/>
            <c:spPr>
              <a:solidFill>
                <a:schemeClr val="accent6">
                  <a:lumMod val="40000"/>
                  <a:lumOff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D56F-47F4-BE8F-922DDB310809}"/>
              </c:ext>
            </c:extLst>
          </c:dPt>
          <c:dPt>
            <c:idx val="1"/>
            <c:bubble3D val="0"/>
            <c:spPr>
              <a:solidFill>
                <a:srgbClr val="FF66FF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D56F-47F4-BE8F-922DDB310809}"/>
              </c:ext>
            </c:extLst>
          </c:dPt>
          <c:dPt>
            <c:idx val="2"/>
            <c:bubble3D val="0"/>
            <c:spPr>
              <a:solidFill>
                <a:srgbClr val="96F2FE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D56F-47F4-BE8F-922DDB310809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D56F-47F4-BE8F-922DDB310809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Дотации</c:v>
                </c:pt>
                <c:pt idx="1">
                  <c:v>Субсидии</c:v>
                </c:pt>
                <c:pt idx="2">
                  <c:v>Субвенции</c:v>
                </c:pt>
                <c:pt idx="3">
                  <c:v>Иные МБТ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196817.4</c:v>
                </c:pt>
                <c:pt idx="1">
                  <c:v>154544.13</c:v>
                </c:pt>
                <c:pt idx="2">
                  <c:v>1513018.4</c:v>
                </c:pt>
                <c:pt idx="3">
                  <c:v>83083.22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D56F-47F4-BE8F-922DDB3108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.10909339799185372"/>
          <c:y val="0.16305233501914138"/>
          <c:w val="0.72226011684127445"/>
          <c:h val="0.74806970181857313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2025 год</c:v>
                </c:pt>
              </c:strCache>
            </c:strRef>
          </c:tx>
          <c:dPt>
            <c:idx val="0"/>
            <c:bubble3D val="0"/>
            <c:spPr>
              <a:solidFill>
                <a:schemeClr val="accent6">
                  <a:lumMod val="40000"/>
                  <a:lumOff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23B0-43BB-9786-E465272A1711}"/>
              </c:ext>
            </c:extLst>
          </c:dPt>
          <c:dPt>
            <c:idx val="1"/>
            <c:bubble3D val="0"/>
            <c:spPr>
              <a:solidFill>
                <a:srgbClr val="FF66FF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23B0-43BB-9786-E465272A1711}"/>
              </c:ext>
            </c:extLst>
          </c:dPt>
          <c:dPt>
            <c:idx val="2"/>
            <c:bubble3D val="0"/>
            <c:spPr>
              <a:solidFill>
                <a:srgbClr val="96F2FE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23B0-43BB-9786-E465272A1711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23B0-43BB-9786-E465272A1711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Дотации</c:v>
                </c:pt>
                <c:pt idx="1">
                  <c:v>Субсидии</c:v>
                </c:pt>
                <c:pt idx="2">
                  <c:v>Субвенции</c:v>
                </c:pt>
                <c:pt idx="3">
                  <c:v>Иные МБТ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180796.2</c:v>
                </c:pt>
                <c:pt idx="1">
                  <c:v>95524.82</c:v>
                </c:pt>
                <c:pt idx="2">
                  <c:v>1568960.75</c:v>
                </c:pt>
                <c:pt idx="3">
                  <c:v>93322.57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23B0-43BB-9786-E465272A1711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7"/>
    </mc:Choice>
    <mc:Fallback>
      <c:style val="27"/>
    </mc:Fallback>
  </mc:AlternateContent>
  <c:chart>
    <c:autoTitleDeleted val="0"/>
    <c:plotArea>
      <c:layout>
        <c:manualLayout>
          <c:layoutTarget val="inner"/>
          <c:xMode val="edge"/>
          <c:yMode val="edge"/>
          <c:x val="0.37967540643632192"/>
          <c:y val="3.5273872456184414E-2"/>
          <c:w val="0.49064759088070675"/>
          <c:h val="0.82607441477709409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rgbClr val="FF0000"/>
            </a:solidFill>
            <a:scene3d>
              <a:camera prst="orthographicFront"/>
              <a:lightRig rig="glow" dir="tl">
                <a:rot lat="0" lon="0" rev="900000"/>
              </a:lightRig>
            </a:scene3d>
            <a:sp3d prstMaterial="powder">
              <a:bevelT w="31750" h="44450"/>
            </a:sp3d>
          </c:spPr>
          <c:invertIfNegative val="0"/>
          <c:dLbls>
            <c:spPr>
              <a:noFill/>
              <a:ln w="25519">
                <a:noFill/>
              </a:ln>
            </c:spPr>
            <c:txPr>
              <a:bodyPr/>
              <a:lstStyle/>
              <a:p>
                <a:pPr>
                  <a:defRPr sz="1005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Лист1!$A$2:$A$7</c:f>
              <c:strCache>
                <c:ptCount val="6"/>
                <c:pt idx="0">
                  <c:v>Дошкольное образование</c:v>
                </c:pt>
                <c:pt idx="1">
                  <c:v>Общее образование</c:v>
                </c:pt>
                <c:pt idx="2">
                  <c:v>Дополнительное образование</c:v>
                </c:pt>
                <c:pt idx="3">
                  <c:v>Профессиональная подготовка</c:v>
                </c:pt>
                <c:pt idx="4">
                  <c:v>Молодежная политика</c:v>
                </c:pt>
                <c:pt idx="5">
                  <c:v>Другие вопросы в области образования</c:v>
                </c:pt>
              </c:strCache>
            </c:strRef>
          </c:cat>
          <c:val>
            <c:numRef>
              <c:f>Лист1!$B$2:$B$7</c:f>
              <c:numCache>
                <c:formatCode>#,##0.00</c:formatCode>
                <c:ptCount val="6"/>
                <c:pt idx="0">
                  <c:v>588975.65</c:v>
                </c:pt>
                <c:pt idx="1">
                  <c:v>1130790.48</c:v>
                </c:pt>
                <c:pt idx="2">
                  <c:v>195007.01</c:v>
                </c:pt>
                <c:pt idx="3" formatCode="0.00">
                  <c:v>336.59</c:v>
                </c:pt>
                <c:pt idx="4">
                  <c:v>410.99</c:v>
                </c:pt>
                <c:pt idx="5">
                  <c:v>38440.550000000003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6DF-4428-84B1-F1457CB8C6D4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chemeClr val="accent2">
                <a:lumMod val="50000"/>
              </a:schemeClr>
            </a:solidFill>
          </c:spPr>
          <c:invertIfNegative val="0"/>
          <c:dLbls>
            <c:spPr>
              <a:noFill/>
              <a:ln w="25519">
                <a:noFill/>
              </a:ln>
            </c:spPr>
            <c:txPr>
              <a:bodyPr/>
              <a:lstStyle/>
              <a:p>
                <a:pPr>
                  <a:defRPr sz="1005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Лист1!$A$2:$A$7</c:f>
              <c:strCache>
                <c:ptCount val="6"/>
                <c:pt idx="0">
                  <c:v>Дошкольное образование</c:v>
                </c:pt>
                <c:pt idx="1">
                  <c:v>Общее образование</c:v>
                </c:pt>
                <c:pt idx="2">
                  <c:v>Дополнительное образование</c:v>
                </c:pt>
                <c:pt idx="3">
                  <c:v>Профессиональная подготовка</c:v>
                </c:pt>
                <c:pt idx="4">
                  <c:v>Молодежная политика</c:v>
                </c:pt>
                <c:pt idx="5">
                  <c:v>Другие вопросы в области образования</c:v>
                </c:pt>
              </c:strCache>
            </c:strRef>
          </c:cat>
          <c:val>
            <c:numRef>
              <c:f>Лист1!$C$2:$C$7</c:f>
              <c:numCache>
                <c:formatCode>#,##0.00</c:formatCode>
                <c:ptCount val="6"/>
                <c:pt idx="0">
                  <c:v>205652.71</c:v>
                </c:pt>
                <c:pt idx="1">
                  <c:v>1139449.1399999999</c:v>
                </c:pt>
                <c:pt idx="2">
                  <c:v>596833.87</c:v>
                </c:pt>
                <c:pt idx="3" formatCode="0.00">
                  <c:v>257.26</c:v>
                </c:pt>
                <c:pt idx="4">
                  <c:v>364.62</c:v>
                </c:pt>
                <c:pt idx="5">
                  <c:v>38763.21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6DF-4428-84B1-F1457CB8C6D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23370472"/>
        <c:axId val="423370864"/>
      </c:barChart>
      <c:catAx>
        <c:axId val="423370472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005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423370864"/>
        <c:crosses val="autoZero"/>
        <c:auto val="1"/>
        <c:lblAlgn val="ctr"/>
        <c:lblOffset val="100"/>
        <c:noMultiLvlLbl val="0"/>
      </c:catAx>
      <c:valAx>
        <c:axId val="423370864"/>
        <c:scaling>
          <c:orientation val="minMax"/>
        </c:scaling>
        <c:delete val="0"/>
        <c:axPos val="b"/>
        <c:majorGridlines/>
        <c:numFmt formatCode="#,##0.00" sourceLinked="1"/>
        <c:majorTickMark val="out"/>
        <c:minorTickMark val="none"/>
        <c:tickLblPos val="nextTo"/>
        <c:txPr>
          <a:bodyPr/>
          <a:lstStyle/>
          <a:p>
            <a:pPr>
              <a:defRPr sz="1005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423370472"/>
        <c:crosses val="autoZero"/>
        <c:crossBetween val="between"/>
        <c:majorUnit val="300000"/>
        <c:minorUnit val="40000"/>
      </c:valAx>
      <c:spPr>
        <a:noFill/>
        <a:ln w="25519">
          <a:noFill/>
        </a:ln>
      </c:spPr>
    </c:plotArea>
    <c:legend>
      <c:legendPos val="r"/>
      <c:overlay val="0"/>
      <c:txPr>
        <a:bodyPr/>
        <a:lstStyle/>
        <a:p>
          <a:pPr>
            <a:defRPr sz="1005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8"/>
      </a:pPr>
      <a:endParaRPr lang="ru-RU"/>
    </a:p>
  </c:txPr>
  <c:externalData r:id="rId1">
    <c:autoUpdate val="0"/>
  </c:externalData>
  <c:userShapes r:id="rId2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tx2">
                <a:lumMod val="60000"/>
                <a:lumOff val="40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-9.8262891424762328E-2"/>
                  <c:y val="4.8991470083570065E-3"/>
                </c:manualLayout>
              </c:layout>
              <c:spPr/>
              <c:txPr>
                <a:bodyPr/>
                <a:lstStyle/>
                <a:p>
                  <a:pPr>
                    <a:defRPr sz="1159" b="1">
                      <a:latin typeface="Times New Roman" pitchFamily="18" charset="0"/>
                      <a:cs typeface="Times New Roman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4551-417F-BA5B-90F5738A2186}"/>
                </c:ext>
              </c:extLst>
            </c:dLbl>
            <c:dLbl>
              <c:idx val="1"/>
              <c:layout>
                <c:manualLayout>
                  <c:x val="1.7340492296203852E-2"/>
                  <c:y val="1.45096978860017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551-417F-BA5B-90F5738A2186}"/>
                </c:ext>
              </c:extLst>
            </c:dLbl>
            <c:dLbl>
              <c:idx val="2"/>
              <c:layout>
                <c:manualLayout>
                  <c:x val="-9.5743330106178678E-2"/>
                  <c:y val="4.8991470083570958E-3"/>
                </c:manualLayout>
              </c:layout>
              <c:spPr/>
              <c:txPr>
                <a:bodyPr/>
                <a:lstStyle/>
                <a:p>
                  <a:pPr>
                    <a:defRPr sz="1159" b="1">
                      <a:latin typeface="Times New Roman" pitchFamily="18" charset="0"/>
                      <a:cs typeface="Times New Roman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4551-417F-BA5B-90F5738A2186}"/>
                </c:ext>
              </c:extLst>
            </c:dLbl>
            <c:dLbl>
              <c:idx val="3"/>
              <c:layout>
                <c:manualLayout>
                  <c:x val="-0.33006253273445807"/>
                  <c:y val="0"/>
                </c:manualLayout>
              </c:layout>
              <c:spPr/>
              <c:txPr>
                <a:bodyPr/>
                <a:lstStyle/>
                <a:p>
                  <a:pPr>
                    <a:defRPr sz="1159" b="1">
                      <a:latin typeface="Times New Roman" pitchFamily="18" charset="0"/>
                      <a:cs typeface="Times New Roman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4551-417F-BA5B-90F5738A2186}"/>
                </c:ext>
              </c:extLst>
            </c:dLbl>
            <c:spPr>
              <a:noFill/>
              <a:ln w="29443">
                <a:noFill/>
              </a:ln>
            </c:spPr>
            <c:txPr>
              <a:bodyPr/>
              <a:lstStyle/>
              <a:p>
                <a:pPr>
                  <a:defRPr sz="1159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Дом культуры</c:v>
                </c:pt>
                <c:pt idx="1">
                  <c:v>Библиотека</c:v>
                </c:pt>
              </c:strCache>
            </c:strRef>
          </c:cat>
          <c:val>
            <c:numRef>
              <c:f>Лист1!$B$2:$B$3</c:f>
              <c:numCache>
                <c:formatCode>#,##0.00</c:formatCode>
                <c:ptCount val="2"/>
                <c:pt idx="0">
                  <c:v>55567.040000000001</c:v>
                </c:pt>
                <c:pt idx="1">
                  <c:v>14213.18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551-417F-BA5B-90F5738A2186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rgbClr val="0099CC"/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5-4551-417F-BA5B-90F5738A2186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6-4551-417F-BA5B-90F5738A2186}"/>
              </c:ext>
            </c:extLst>
          </c:dPt>
          <c:dLbls>
            <c:dLbl>
              <c:idx val="0"/>
              <c:layout>
                <c:manualLayout>
                  <c:x val="-0.10078245274334598"/>
                  <c:y val="-4.8991470083570958E-3"/>
                </c:manualLayout>
              </c:layout>
              <c:spPr/>
              <c:txPr>
                <a:bodyPr/>
                <a:lstStyle/>
                <a:p>
                  <a:pPr>
                    <a:defRPr sz="1159" b="1">
                      <a:latin typeface="Times New Roman" pitchFamily="18" charset="0"/>
                      <a:cs typeface="Times New Roman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4551-417F-BA5B-90F5738A2186}"/>
                </c:ext>
              </c:extLst>
            </c:dLbl>
            <c:dLbl>
              <c:idx val="1"/>
              <c:layout>
                <c:manualLayout>
                  <c:x val="1.4187675515075868E-2"/>
                  <c:y val="-4.4334675827046999E-17"/>
                </c:manualLayout>
              </c:layout>
              <c:spPr/>
              <c:txPr>
                <a:bodyPr/>
                <a:lstStyle/>
                <a:p>
                  <a:pPr>
                    <a:defRPr sz="1159" b="1">
                      <a:latin typeface="Times New Roman" pitchFamily="18" charset="0"/>
                      <a:cs typeface="Times New Roman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4551-417F-BA5B-90F5738A2186}"/>
                </c:ext>
              </c:extLst>
            </c:dLbl>
            <c:dLbl>
              <c:idx val="2"/>
              <c:layout>
                <c:manualLayout>
                  <c:x val="-0.10834113669909692"/>
                  <c:y val="-1.4697441025071289E-2"/>
                </c:manualLayout>
              </c:layout>
              <c:spPr/>
              <c:txPr>
                <a:bodyPr/>
                <a:lstStyle/>
                <a:p>
                  <a:pPr>
                    <a:defRPr sz="1159" b="1">
                      <a:latin typeface="Times New Roman" pitchFamily="18" charset="0"/>
                      <a:cs typeface="Times New Roman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4551-417F-BA5B-90F5738A2186}"/>
                </c:ext>
              </c:extLst>
            </c:dLbl>
            <c:dLbl>
              <c:idx val="3"/>
              <c:layout>
                <c:manualLayout>
                  <c:x val="-0.22928007999111211"/>
                  <c:y val="-4.8991470083570958E-3"/>
                </c:manualLayout>
              </c:layout>
              <c:spPr/>
              <c:txPr>
                <a:bodyPr/>
                <a:lstStyle/>
                <a:p>
                  <a:pPr>
                    <a:defRPr sz="1159" b="1">
                      <a:latin typeface="Times New Roman" pitchFamily="18" charset="0"/>
                      <a:cs typeface="Times New Roman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4551-417F-BA5B-90F5738A2186}"/>
                </c:ext>
              </c:extLst>
            </c:dLbl>
            <c:spPr>
              <a:noFill/>
              <a:ln w="29443">
                <a:noFill/>
              </a:ln>
            </c:spPr>
            <c:txPr>
              <a:bodyPr/>
              <a:lstStyle/>
              <a:p>
                <a:pPr>
                  <a:defRPr sz="1159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Дом культуры</c:v>
                </c:pt>
                <c:pt idx="1">
                  <c:v>Библиотека</c:v>
                </c:pt>
              </c:strCache>
            </c:strRef>
          </c:cat>
          <c:val>
            <c:numRef>
              <c:f>Лист1!$C$2:$C$3</c:f>
              <c:numCache>
                <c:formatCode>#,##0.00</c:formatCode>
                <c:ptCount val="2"/>
                <c:pt idx="0">
                  <c:v>51452.47</c:v>
                </c:pt>
                <c:pt idx="1">
                  <c:v>18753.14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4551-417F-BA5B-90F5738A218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484546320"/>
        <c:axId val="484547104"/>
        <c:axId val="0"/>
      </c:bar3DChart>
      <c:catAx>
        <c:axId val="484546320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39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484547104"/>
        <c:crosses val="autoZero"/>
        <c:auto val="1"/>
        <c:lblAlgn val="ctr"/>
        <c:lblOffset val="100"/>
        <c:noMultiLvlLbl val="0"/>
      </c:catAx>
      <c:valAx>
        <c:axId val="484547104"/>
        <c:scaling>
          <c:orientation val="minMax"/>
        </c:scaling>
        <c:delete val="0"/>
        <c:axPos val="b"/>
        <c:majorGridlines/>
        <c:numFmt formatCode="#,##0.00" sourceLinked="1"/>
        <c:majorTickMark val="out"/>
        <c:minorTickMark val="none"/>
        <c:tickLblPos val="nextTo"/>
        <c:txPr>
          <a:bodyPr/>
          <a:lstStyle/>
          <a:p>
            <a:pPr>
              <a:defRPr sz="800" b="1" i="0" baseline="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484546320"/>
        <c:crosses val="autoZero"/>
        <c:crossBetween val="between"/>
      </c:valAx>
      <c:spPr>
        <a:noFill/>
        <a:ln w="29443">
          <a:noFill/>
        </a:ln>
      </c:spPr>
    </c:plotArea>
    <c:legend>
      <c:legendPos val="t"/>
      <c:overlay val="0"/>
      <c:txPr>
        <a:bodyPr/>
        <a:lstStyle/>
        <a:p>
          <a:pPr>
            <a:defRPr sz="1159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2087"/>
      </a:pPr>
      <a:endParaRPr lang="ru-RU"/>
    </a:p>
  </c:txPr>
  <c:externalData r:id="rId1">
    <c:autoUpdate val="0"/>
  </c:externalData>
  <c:userShapes r:id="rId2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/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>
  <cs:dataPoint3D>
    <cs:lnRef idx="0">
      <cs:styleClr val="auto"/>
    </cs:lnRef>
    <cs:fillRef idx="0">
      <cs:styleClr val="auto"/>
    </cs:fillRef>
    <cs:effectRef idx="0"/>
    <cs:fontRef idx="minor">
      <a:schemeClr val="tx1"/>
    </cs:fontRef>
    <cs:spPr>
      <a:pattFill prst="ltDn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>
        <a:solidFill>
          <a:schemeClr val="phClr"/>
        </a:solidFill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solidFill>
        <a:schemeClr val="lt1"/>
      </a:solidFill>
      <a:sp3d/>
    </cs:spPr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22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e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38.emf"/><Relationship Id="rId2" Type="http://schemas.openxmlformats.org/officeDocument/2006/relationships/image" Target="../media/image37.emf"/><Relationship Id="rId1" Type="http://schemas.openxmlformats.org/officeDocument/2006/relationships/image" Target="../media/image36.emf"/><Relationship Id="rId4" Type="http://schemas.openxmlformats.org/officeDocument/2006/relationships/image" Target="../media/image39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0.86794</cdr:x>
      <cdr:y>0.14806</cdr:y>
    </cdr:from>
    <cdr:to>
      <cdr:x>0.99823</cdr:x>
      <cdr:y>0.30321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5399425" y="378224"/>
          <a:ext cx="810517" cy="39631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000" dirty="0" smtClean="0">
              <a:latin typeface="Times New Roman" pitchFamily="18" charset="0"/>
              <a:cs typeface="Times New Roman" pitchFamily="18" charset="0"/>
            </a:rPr>
            <a:t>тыс. руб.</a:t>
          </a:r>
          <a:endParaRPr lang="ru-RU" sz="1000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0.80336</cdr:x>
      <cdr:y>0.05954</cdr:y>
    </cdr:from>
    <cdr:to>
      <cdr:x>0.93897</cdr:x>
      <cdr:y>0.19843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6472133" y="156350"/>
          <a:ext cx="1092454" cy="36470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000" dirty="0" smtClean="0">
              <a:latin typeface="Times New Roman" pitchFamily="18" charset="0"/>
              <a:cs typeface="Times New Roman" pitchFamily="18" charset="0"/>
            </a:rPr>
            <a:t>тыс. руб</a:t>
          </a:r>
          <a:r>
            <a:rPr lang="ru-RU" sz="1100" dirty="0" smtClean="0"/>
            <a:t>.</a:t>
          </a:r>
          <a:endParaRPr lang="ru-RU" sz="1100" dirty="0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53F6ED8B-CF52-4A64-BACC-61D9C1041E0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0D7022B2-02C5-4E03-99BC-0BA3C57AC49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FC0F8075-1A65-4E2D-86FD-3149223795BF}" type="datetime1">
              <a:rPr lang="ru-RU" smtClean="0"/>
              <a:t>03.06.2026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BC3FEE8C-8D38-4F2A-950E-071C6823E27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31600"/>
            <a:ext cx="2945659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8C567A6D-959B-4552-AB8D-4CCA819CAA7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0443" y="9431600"/>
            <a:ext cx="2945659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4BF9A36D-7FAC-478F-9944-F324014F6F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246769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noProof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7F6790-AAC1-45DA-A380-9B168CABEF7B}" type="datetime1">
              <a:rPr lang="ru-RU" smtClean="0"/>
              <a:pPr/>
              <a:t>03.06.2026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1425"/>
            <a:ext cx="5956300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8722"/>
            <a:ext cx="5438140" cy="3909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1600"/>
            <a:ext cx="2945659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noProof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31600"/>
            <a:ext cx="2945659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4B9A9E5-4F7F-4A7D-9DE1-899232329269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38778318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D4B9A9E5-4F7F-4A7D-9DE1-899232329269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61281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4B9A9E5-4F7F-4A7D-9DE1-899232329269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34286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4B9A9E5-4F7F-4A7D-9DE1-899232329269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23130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4B9A9E5-4F7F-4A7D-9DE1-899232329269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61922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4B9A9E5-4F7F-4A7D-9DE1-899232329269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66467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D4B9A9E5-4F7F-4A7D-9DE1-899232329269}" type="slidenum">
              <a:rPr lang="ru-RU" noProof="0" smtClean="0"/>
              <a:t>6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6202995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4B9A9E5-4F7F-4A7D-9DE1-899232329269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75383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D4B9A9E5-4F7F-4A7D-9DE1-899232329269}" type="slidenum">
              <a:rPr lang="ru-RU" noProof="0" smtClean="0"/>
              <a:t>8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4701767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D4B9A9E5-4F7F-4A7D-9DE1-899232329269}" type="slidenum">
              <a:rPr lang="ru-RU" noProof="0" smtClean="0"/>
              <a:t>9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45105843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4B9A9E5-4F7F-4A7D-9DE1-899232329269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41400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4B9A9E5-4F7F-4A7D-9DE1-899232329269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263152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4B9A9E5-4F7F-4A7D-9DE1-899232329269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211617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4B9A9E5-4F7F-4A7D-9DE1-899232329269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669401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4B9A9E5-4F7F-4A7D-9DE1-899232329269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867306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4B9A9E5-4F7F-4A7D-9DE1-899232329269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831433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4B9A9E5-4F7F-4A7D-9DE1-899232329269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463548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4B9A9E5-4F7F-4A7D-9DE1-899232329269}" type="slidenum">
              <a:rPr lang="ru-RU" smtClean="0"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245405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4B9A9E5-4F7F-4A7D-9DE1-899232329269}" type="slidenum">
              <a:rPr lang="ru-RU" smtClean="0"/>
              <a:t>33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93359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5.svg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0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11.svg"/><Relationship Id="rId7" Type="http://schemas.openxmlformats.org/officeDocument/2006/relationships/image" Target="../media/image2012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1813.svg"/><Relationship Id="rId4" Type="http://schemas.openxmlformats.org/officeDocument/2006/relationships/image" Target="../media/image9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9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3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5.svg"/><Relationship Id="rId4" Type="http://schemas.openxmlformats.org/officeDocument/2006/relationships/image" Target="../media/image14.png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7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15B3628-62D7-4A6D-A79F-34DE91DBA31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416040" y="4434840"/>
            <a:ext cx="4941771" cy="1122202"/>
          </a:xfrm>
        </p:spPr>
        <p:txBody>
          <a:bodyPr rtlCol="0" anchor="b">
            <a:noAutofit/>
          </a:bodyPr>
          <a:lstStyle>
            <a:lvl1pPr algn="l">
              <a:defRPr sz="3600" cap="all" spc="1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 noProof="0"/>
              <a:t>СТИЛЬ ОБРАЗЦА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5457758-A125-4CEA-A3D5-CBD010417B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16041" y="5586890"/>
            <a:ext cx="4941770" cy="396660"/>
          </a:xfrm>
        </p:spPr>
        <p:txBody>
          <a:bodyPr rtlCol="0">
            <a:normAutofit/>
          </a:bodyPr>
          <a:lstStyle>
            <a:lvl1pPr marL="0" indent="0" algn="l">
              <a:lnSpc>
                <a:spcPct val="100000"/>
              </a:lnSpc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/>
              <a:t>Образец подзаголовка</a:t>
            </a:r>
          </a:p>
        </p:txBody>
      </p:sp>
      <p:pic>
        <p:nvPicPr>
          <p:cNvPr id="8" name="Графический объект 7">
            <a:extLst>
              <a:ext uri="{FF2B5EF4-FFF2-40B4-BE49-F238E27FC236}">
                <a16:creationId xmlns:a16="http://schemas.microsoft.com/office/drawing/2014/main" id="{A04F1E16-9A84-4D0E-9706-79C396AF6AE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l="9358" t="23650" b="-1"/>
          <a:stretch/>
        </p:blipFill>
        <p:spPr>
          <a:xfrm>
            <a:off x="0" y="0"/>
            <a:ext cx="9488312" cy="5054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31086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Повестка дн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Графический объект 7">
            <a:extLst>
              <a:ext uri="{FF2B5EF4-FFF2-40B4-BE49-F238E27FC236}">
                <a16:creationId xmlns:a16="http://schemas.microsoft.com/office/drawing/2014/main" id="{D514C6BF-376E-43E8-881D-2E767426990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t="18301" r="28341" b="23071"/>
          <a:stretch/>
        </p:blipFill>
        <p:spPr>
          <a:xfrm>
            <a:off x="5488815" y="0"/>
            <a:ext cx="6703185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0A9B92-C2D0-466A-A680-A35832C452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33499" y="1020445"/>
            <a:ext cx="3171825" cy="1325563"/>
          </a:xfrm>
        </p:spPr>
        <p:txBody>
          <a:bodyPr rtlCol="0" anchor="b">
            <a:normAutofit/>
          </a:bodyPr>
          <a:lstStyle>
            <a:lvl1pPr>
              <a:defRPr sz="2800" spc="1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 noProof="0"/>
              <a:t>СТИЛЬ ОБРАЗЦА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DA41CE6-5A88-4C5C-B2A4-6A5D2153B16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333499" y="2924175"/>
            <a:ext cx="3171825" cy="2519363"/>
          </a:xfrm>
        </p:spPr>
        <p:txBody>
          <a:bodyPr rtlCol="0">
            <a:normAutofit/>
          </a:bodyPr>
          <a:lstStyle>
            <a:lvl1pPr marL="0" indent="0">
              <a:lnSpc>
                <a:spcPct val="120000"/>
              </a:lnSpc>
              <a:spcBef>
                <a:spcPts val="1000"/>
              </a:spcBef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20000"/>
              </a:lnSpc>
              <a:spcBef>
                <a:spcPts val="1000"/>
              </a:spcBef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lnSpc>
                <a:spcPct val="120000"/>
              </a:lnSpc>
              <a:spcBef>
                <a:spcPts val="1000"/>
              </a:spcBef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lnSpc>
                <a:spcPct val="120000"/>
              </a:lnSpc>
              <a:spcBef>
                <a:spcPts val="1000"/>
              </a:spcBef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lnSpc>
                <a:spcPct val="120000"/>
              </a:lnSpc>
              <a:spcBef>
                <a:spcPts val="1000"/>
              </a:spcBef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39F5093-3C53-4152-B8FE-0522E079526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33500" y="6356350"/>
            <a:ext cx="985157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r>
              <a:rPr lang="ru-RU" noProof="0"/>
              <a:t>20XX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727F11D-8AF8-44D6-A48B-D8C7779B8B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669886" y="6356349"/>
            <a:ext cx="2482842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58C0879-6B0F-4AF6-A997-EC61DA8964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536305" y="6356350"/>
            <a:ext cx="987552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fld id="{B5CEABB6-07DC-46E8-9B57-56EC44A396E5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6312703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Временная шка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Графический объект 10">
            <a:extLst>
              <a:ext uri="{FF2B5EF4-FFF2-40B4-BE49-F238E27FC236}">
                <a16:creationId xmlns:a16="http://schemas.microsoft.com/office/drawing/2014/main" id="{9D2AF524-D4B4-4A3A-9CE4-EDAFE1D5A37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2113884" y="0"/>
            <a:ext cx="10078116" cy="6858000"/>
          </a:xfrm>
          <a:custGeom>
            <a:avLst/>
            <a:gdLst>
              <a:gd name="connsiteX0" fmla="*/ 3793236 w 10078116"/>
              <a:gd name="connsiteY0" fmla="*/ 6858000 h 6858000"/>
              <a:gd name="connsiteX1" fmla="*/ 0 w 10078116"/>
              <a:gd name="connsiteY1" fmla="*/ 0 h 6858000"/>
              <a:gd name="connsiteX2" fmla="*/ 10078116 w 10078116"/>
              <a:gd name="connsiteY2" fmla="*/ 0 h 6858000"/>
              <a:gd name="connsiteX3" fmla="*/ 10078116 w 10078116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78116" h="6858000">
                <a:moveTo>
                  <a:pt x="3793236" y="6858000"/>
                </a:moveTo>
                <a:lnTo>
                  <a:pt x="0" y="0"/>
                </a:lnTo>
                <a:lnTo>
                  <a:pt x="10078116" y="0"/>
                </a:lnTo>
                <a:lnTo>
                  <a:pt x="10078116" y="6858000"/>
                </a:ln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>
              <a:latin typeface="Arial" panose="020B0604020202020204" pitchFamily="34" charset="0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E3987A5-99A6-4B33-BAAF-53159635382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5509419"/>
            <a:ext cx="4082142" cy="585788"/>
          </a:xfrm>
        </p:spPr>
        <p:txBody>
          <a:bodyPr rtlCol="0">
            <a:normAutofit/>
          </a:bodyPr>
          <a:lstStyle>
            <a:lvl1pPr>
              <a:defRPr lang="en-US" sz="2800" kern="1200" cap="all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rtl="0"/>
            <a:r>
              <a:rPr lang="ru-RU" noProof="0"/>
              <a:t>ЩЕЛКНИТЕ, ЧТОБЫ ИЗМЕНИТЬ ЗАГОЛОВОК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3BABF6CA-407C-4BF0-8234-1321A676E75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8318" y="1481138"/>
            <a:ext cx="2141764" cy="514350"/>
          </a:xfrm>
        </p:spPr>
        <p:txBody>
          <a:bodyPr rtlCol="0" anchor="ctr">
            <a:noAutofit/>
          </a:bodyPr>
          <a:lstStyle>
            <a:lvl1pPr marL="0" indent="0" algn="r">
              <a:buNone/>
              <a:defRPr sz="1600" cap="all" spc="1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ЩЕЛКНИТЕ, ЧТОБЫ ИЗМЕНИТЬ СТИЛЬ ТЕКСТА НА ОБРАЗЦЕ СЛАЙДА</a:t>
            </a:r>
          </a:p>
        </p:txBody>
      </p:sp>
      <p:sp>
        <p:nvSpPr>
          <p:cNvPr id="17" name="Текст 15">
            <a:extLst>
              <a:ext uri="{FF2B5EF4-FFF2-40B4-BE49-F238E27FC236}">
                <a16:creationId xmlns:a16="http://schemas.microsoft.com/office/drawing/2014/main" id="{76D8129B-5B68-421C-968C-3663C86EFC7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14375" y="2557463"/>
            <a:ext cx="2141764" cy="514350"/>
          </a:xfrm>
        </p:spPr>
        <p:txBody>
          <a:bodyPr rtlCol="0" anchor="ctr">
            <a:noAutofit/>
          </a:bodyPr>
          <a:lstStyle>
            <a:lvl1pPr marL="0" indent="0" algn="r">
              <a:buNone/>
              <a:defRPr sz="1600" cap="all" spc="1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ЩЕЛКНИТЕ, ЧТОБЫ ИЗМЕНИТЬ СТИЛЬ ТЕКСТА НА ОБРАЗЦЕ СЛАЙДА</a:t>
            </a:r>
          </a:p>
        </p:txBody>
      </p:sp>
      <p:sp>
        <p:nvSpPr>
          <p:cNvPr id="18" name="Текст 15">
            <a:extLst>
              <a:ext uri="{FF2B5EF4-FFF2-40B4-BE49-F238E27FC236}">
                <a16:creationId xmlns:a16="http://schemas.microsoft.com/office/drawing/2014/main" id="{6C741DCA-8EBD-44F5-9D38-E938A628ADC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320800" y="3633788"/>
            <a:ext cx="2141764" cy="514350"/>
          </a:xfrm>
        </p:spPr>
        <p:txBody>
          <a:bodyPr rtlCol="0" anchor="ctr">
            <a:noAutofit/>
          </a:bodyPr>
          <a:lstStyle>
            <a:lvl1pPr marL="0" indent="0" algn="r">
              <a:buNone/>
              <a:defRPr sz="1600" cap="all" spc="1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ЩЕЛКНИТЕ, ЧТОБЫ ИЗМЕНИТЬ СТИЛЬ ТЕКСТА НА ОБРАЗЦЕ СЛАЙДА</a:t>
            </a:r>
          </a:p>
        </p:txBody>
      </p:sp>
      <p:sp>
        <p:nvSpPr>
          <p:cNvPr id="19" name="Текст 15">
            <a:extLst>
              <a:ext uri="{FF2B5EF4-FFF2-40B4-BE49-F238E27FC236}">
                <a16:creationId xmlns:a16="http://schemas.microsoft.com/office/drawing/2014/main" id="{5C43C6B1-A1BD-4A90-8B4B-F361C1BEDD2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905000" y="4710114"/>
            <a:ext cx="2141764" cy="514350"/>
          </a:xfrm>
        </p:spPr>
        <p:txBody>
          <a:bodyPr rtlCol="0" anchor="ctr">
            <a:noAutofit/>
          </a:bodyPr>
          <a:lstStyle>
            <a:lvl1pPr marL="0" indent="0" algn="r">
              <a:buNone/>
              <a:defRPr sz="1600" cap="all" spc="1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ЩЕЛКНИТЕ, ЧТОБЫ ИЗМЕНИТЬ СТИЛЬ ТЕКСТА НА ОБРАЗЦЕ СЛАЙДА</a:t>
            </a:r>
          </a:p>
        </p:txBody>
      </p:sp>
      <p:sp>
        <p:nvSpPr>
          <p:cNvPr id="34" name="Текст 15">
            <a:extLst>
              <a:ext uri="{FF2B5EF4-FFF2-40B4-BE49-F238E27FC236}">
                <a16:creationId xmlns:a16="http://schemas.microsoft.com/office/drawing/2014/main" id="{0C66E1BD-33F0-4B94-BF94-CD4698F85C3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401535" y="1594478"/>
            <a:ext cx="5539095" cy="1010842"/>
          </a:xfrm>
        </p:spPr>
        <p:txBody>
          <a:bodyPr rtlCol="0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Щелкните, чтобы изменить стиль текста на образце слайда</a:t>
            </a:r>
          </a:p>
        </p:txBody>
      </p:sp>
      <p:sp>
        <p:nvSpPr>
          <p:cNvPr id="35" name="Текст 15">
            <a:extLst>
              <a:ext uri="{FF2B5EF4-FFF2-40B4-BE49-F238E27FC236}">
                <a16:creationId xmlns:a16="http://schemas.microsoft.com/office/drawing/2014/main" id="{2D4661B1-6559-407A-9AEC-A46A0570AE8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986028" y="2682564"/>
            <a:ext cx="5539095" cy="1010842"/>
          </a:xfrm>
        </p:spPr>
        <p:txBody>
          <a:bodyPr rtlCol="0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Щелкните, чтобы изменить стиль текста на образце слайда</a:t>
            </a:r>
          </a:p>
        </p:txBody>
      </p:sp>
      <p:sp>
        <p:nvSpPr>
          <p:cNvPr id="36" name="Текст 15">
            <a:extLst>
              <a:ext uri="{FF2B5EF4-FFF2-40B4-BE49-F238E27FC236}">
                <a16:creationId xmlns:a16="http://schemas.microsoft.com/office/drawing/2014/main" id="{DCC983F7-6A25-42C0-811C-EA32138C5B8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576937" y="3755394"/>
            <a:ext cx="5539095" cy="1010842"/>
          </a:xfrm>
        </p:spPr>
        <p:txBody>
          <a:bodyPr rtlCol="0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Щелкните, чтобы изменить стиль текста на образце слайда</a:t>
            </a:r>
          </a:p>
        </p:txBody>
      </p:sp>
      <p:sp>
        <p:nvSpPr>
          <p:cNvPr id="37" name="Текст 15">
            <a:extLst>
              <a:ext uri="{FF2B5EF4-FFF2-40B4-BE49-F238E27FC236}">
                <a16:creationId xmlns:a16="http://schemas.microsoft.com/office/drawing/2014/main" id="{E83DA0EB-27DD-416A-8DA5-4AFDC8587E5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175279" y="4824430"/>
            <a:ext cx="5539095" cy="1010842"/>
          </a:xfrm>
        </p:spPr>
        <p:txBody>
          <a:bodyPr rtlCol="0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Щелкните, чтобы изменить стиль текста на образце слайда</a:t>
            </a:r>
          </a:p>
        </p:txBody>
      </p:sp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D3795F91-C721-4363-956D-756673AE795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/>
        </p:nvCxnSpPr>
        <p:spPr>
          <a:xfrm>
            <a:off x="4353515" y="5023933"/>
            <a:ext cx="1513211" cy="0"/>
          </a:xfrm>
          <a:prstGeom prst="line">
            <a:avLst/>
          </a:prstGeom>
          <a:ln w="63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8AC14461-E27D-413D-B31A-47B74646AF2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/>
        </p:nvCxnSpPr>
        <p:spPr>
          <a:xfrm>
            <a:off x="3759917" y="3948451"/>
            <a:ext cx="1513211" cy="0"/>
          </a:xfrm>
          <a:prstGeom prst="line">
            <a:avLst/>
          </a:prstGeom>
          <a:ln w="63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4D6AEA4C-7710-4829-BA87-8DD77F15932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/>
        </p:nvCxnSpPr>
        <p:spPr>
          <a:xfrm>
            <a:off x="3173453" y="2872686"/>
            <a:ext cx="1513211" cy="0"/>
          </a:xfrm>
          <a:prstGeom prst="line">
            <a:avLst/>
          </a:prstGeom>
          <a:ln w="63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E9BD473E-6203-491C-87AC-54AC0AB2333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/>
        </p:nvCxnSpPr>
        <p:spPr>
          <a:xfrm>
            <a:off x="2586263" y="1796083"/>
            <a:ext cx="1513211" cy="0"/>
          </a:xfrm>
          <a:prstGeom prst="line">
            <a:avLst/>
          </a:prstGeom>
          <a:ln w="63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5" name="Дата 4">
            <a:extLst>
              <a:ext uri="{FF2B5EF4-FFF2-40B4-BE49-F238E27FC236}">
                <a16:creationId xmlns:a16="http://schemas.microsoft.com/office/drawing/2014/main" id="{874DC36F-5D3E-439D-80B5-32633FC344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sz="900">
                <a:solidFill>
                  <a:srgbClr val="898989"/>
                </a:solidFill>
              </a:defRPr>
            </a:lvl1pPr>
          </a:lstStyle>
          <a:p>
            <a:pPr rtl="0"/>
            <a:r>
              <a:rPr lang="ru-RU" noProof="0"/>
              <a:t>20XX г.</a:t>
            </a: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C710A8A-CEC9-4787-A745-C28DD965F7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55823" y="6356350"/>
            <a:ext cx="1808712" cy="365125"/>
          </a:xfrm>
        </p:spPr>
        <p:txBody>
          <a:bodyPr rtlCol="0"/>
          <a:lstStyle>
            <a:lvl1pPr algn="l">
              <a:defRPr sz="900"/>
            </a:lvl1pPr>
          </a:lstStyle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162BD04-8F01-472A-9456-4702A2218B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10874" y="6356350"/>
            <a:ext cx="542925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fld id="{B5CEABB6-07DC-46E8-9B57-56EC44A396E5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0528123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одержимое с 3 столбцами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42ACEF30-0520-40B3-A1F1-F3D2530563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5156" y="892177"/>
            <a:ext cx="8421688" cy="1325563"/>
          </a:xfrm>
        </p:spPr>
        <p:txBody>
          <a:bodyPr rtlCol="0">
            <a:normAutofit/>
          </a:bodyPr>
          <a:lstStyle>
            <a:lvl1pPr algn="ctr">
              <a:defRPr lang="en-US" sz="28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rtl="0"/>
            <a:r>
              <a:rPr lang="ru-RU" noProof="0"/>
              <a:t>ЩЕЛКНИТЕ, ЧТОБЫ ИЗМЕНИТЬ СТИЛЬ ЗАГОЛОВКА НА ОБРАЗЦЕ СЛАЙДА</a:t>
            </a:r>
          </a:p>
        </p:txBody>
      </p:sp>
      <p:sp>
        <p:nvSpPr>
          <p:cNvPr id="15" name="Текст 15">
            <a:extLst>
              <a:ext uri="{FF2B5EF4-FFF2-40B4-BE49-F238E27FC236}">
                <a16:creationId xmlns:a16="http://schemas.microsoft.com/office/drawing/2014/main" id="{A1FB681F-A94D-4BF8-8290-0811E98D49D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85900" y="2563123"/>
            <a:ext cx="4031945" cy="365125"/>
          </a:xfrm>
        </p:spPr>
        <p:txBody>
          <a:bodyPr rtlCol="0">
            <a:normAutofit/>
          </a:bodyPr>
          <a:lstStyle>
            <a:lvl1pPr marL="0" indent="0" algn="ctr">
              <a:buNone/>
              <a:defRPr lang="en-US" sz="20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ЩЕЛКНИТЕ, ЧТОБЫ ДОБАВИТЬ ПОДЗАГОЛОВОК</a:t>
            </a:r>
          </a:p>
        </p:txBody>
      </p:sp>
      <p:sp>
        <p:nvSpPr>
          <p:cNvPr id="17" name="Текст 18">
            <a:extLst>
              <a:ext uri="{FF2B5EF4-FFF2-40B4-BE49-F238E27FC236}">
                <a16:creationId xmlns:a16="http://schemas.microsoft.com/office/drawing/2014/main" id="{61E8C129-EF62-46A8-97F3-3CB5D014FBD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85664" y="3070348"/>
            <a:ext cx="4031030" cy="1057308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31" name="Текст 15">
            <a:extLst>
              <a:ext uri="{FF2B5EF4-FFF2-40B4-BE49-F238E27FC236}">
                <a16:creationId xmlns:a16="http://schemas.microsoft.com/office/drawing/2014/main" id="{87DD41A9-B6B3-48D9-A3A6-831B39C9158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73004" y="2563123"/>
            <a:ext cx="4031945" cy="365125"/>
          </a:xfrm>
        </p:spPr>
        <p:txBody>
          <a:bodyPr rtlCol="0">
            <a:normAutofit/>
          </a:bodyPr>
          <a:lstStyle>
            <a:lvl1pPr marL="0" indent="0" algn="ctr">
              <a:buNone/>
              <a:defRPr lang="en-US" sz="20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ru-RU" noProof="0"/>
              <a:t>ЩЕЛКНИТЕ, ЧТОБЫ ДОБАВИТЬ ПОДЗАГОЛОВОК</a:t>
            </a:r>
          </a:p>
        </p:txBody>
      </p:sp>
      <p:sp>
        <p:nvSpPr>
          <p:cNvPr id="32" name="Текст 18">
            <a:extLst>
              <a:ext uri="{FF2B5EF4-FFF2-40B4-BE49-F238E27FC236}">
                <a16:creationId xmlns:a16="http://schemas.microsoft.com/office/drawing/2014/main" id="{FB791E68-EDF5-4CC2-8774-A27AEF1D25E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673143" y="3070348"/>
            <a:ext cx="4031030" cy="1057308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33" name="Текст 15">
            <a:extLst>
              <a:ext uri="{FF2B5EF4-FFF2-40B4-BE49-F238E27FC236}">
                <a16:creationId xmlns:a16="http://schemas.microsoft.com/office/drawing/2014/main" id="{AA224F82-7E0C-4EBF-97D3-132481DBCDA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485899" y="4319431"/>
            <a:ext cx="4031945" cy="365125"/>
          </a:xfrm>
        </p:spPr>
        <p:txBody>
          <a:bodyPr rtlCol="0">
            <a:normAutofit/>
          </a:bodyPr>
          <a:lstStyle>
            <a:lvl1pPr marL="0" indent="0" algn="ctr">
              <a:buNone/>
              <a:defRPr lang="en-US" sz="20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ru-RU" noProof="0"/>
              <a:t>ЩЕЛКНИТЕ, ЧТОБЫ ДОБАВИТЬ ПОДЗАГОЛОВОК</a:t>
            </a:r>
          </a:p>
        </p:txBody>
      </p:sp>
      <p:sp>
        <p:nvSpPr>
          <p:cNvPr id="34" name="Текст 18">
            <a:extLst>
              <a:ext uri="{FF2B5EF4-FFF2-40B4-BE49-F238E27FC236}">
                <a16:creationId xmlns:a16="http://schemas.microsoft.com/office/drawing/2014/main" id="{699D24C6-4AFB-4222-8E0C-4D11CD9C0FF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486412" y="4826656"/>
            <a:ext cx="4031030" cy="1057308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12" name="Текст 15">
            <a:extLst>
              <a:ext uri="{FF2B5EF4-FFF2-40B4-BE49-F238E27FC236}">
                <a16:creationId xmlns:a16="http://schemas.microsoft.com/office/drawing/2014/main" id="{3B05E19C-DF33-4515-AC52-F95850810EC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672630" y="4319431"/>
            <a:ext cx="4031945" cy="365125"/>
          </a:xfrm>
        </p:spPr>
        <p:txBody>
          <a:bodyPr rtlCol="0">
            <a:normAutofit/>
          </a:bodyPr>
          <a:lstStyle>
            <a:lvl1pPr marL="0" indent="0" algn="ctr">
              <a:buNone/>
              <a:defRPr lang="en-US" sz="20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ru-RU" noProof="0"/>
              <a:t>ЩЕЛКНИТЕ, ЧТОБЫ ДОБАВИТЬ ПОДЗАГОЛОВОК</a:t>
            </a:r>
          </a:p>
        </p:txBody>
      </p:sp>
      <p:sp>
        <p:nvSpPr>
          <p:cNvPr id="13" name="Текст 18">
            <a:extLst>
              <a:ext uri="{FF2B5EF4-FFF2-40B4-BE49-F238E27FC236}">
                <a16:creationId xmlns:a16="http://schemas.microsoft.com/office/drawing/2014/main" id="{C0EBC62D-442C-45D3-B66B-C6578FBB337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673143" y="4826656"/>
            <a:ext cx="4031030" cy="1057308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98EC90C5-A811-4E5C-ADD1-A89DB4E94DAA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 rtlCol="0"/>
          <a:lstStyle/>
          <a:p>
            <a:pPr rtl="0"/>
            <a:r>
              <a:rPr lang="ru-RU" noProof="0"/>
              <a:t>20ГГ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3356B621-AE19-45D3-B25F-23256C242DDD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 rtlCol="0"/>
          <a:lstStyle/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158BDCB2-D8C3-4571-8154-76BEA9AE41A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 rtlCol="0"/>
          <a:lstStyle/>
          <a:p>
            <a:pPr rtl="0"/>
            <a:fld id="{B5CEABB6-07DC-46E8-9B57-56EC44A396E5}" type="slidenum">
              <a:rPr lang="ru-RU" noProof="0" smtClean="0"/>
              <a:t>‹#›</a:t>
            </a:fld>
            <a:endParaRPr lang="ru-RU" noProof="0"/>
          </a:p>
        </p:txBody>
      </p:sp>
      <p:cxnSp>
        <p:nvCxnSpPr>
          <p:cNvPr id="2" name="Прямая соединительная линия 1">
            <a:extLst>
              <a:ext uri="{FF2B5EF4-FFF2-40B4-BE49-F238E27FC236}">
                <a16:creationId xmlns:a16="http://schemas.microsoft.com/office/drawing/2014/main" id="{9298DCF7-7DC1-4618-8133-F63847B0AFE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 userDrawn="1"/>
        </p:nvCxnSpPr>
        <p:spPr>
          <a:xfrm>
            <a:off x="8688388" y="0"/>
            <a:ext cx="3503612" cy="235295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653A6567-233D-4A3B-B52B-DE7E5E35A17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 userDrawn="1"/>
        </p:nvCxnSpPr>
        <p:spPr>
          <a:xfrm>
            <a:off x="9720943" y="0"/>
            <a:ext cx="2471057" cy="26990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Графический объект 6">
            <a:extLst>
              <a:ext uri="{FF2B5EF4-FFF2-40B4-BE49-F238E27FC236}">
                <a16:creationId xmlns:a16="http://schemas.microsoft.com/office/drawing/2014/main" id="{64D564EB-CA78-42C6-AD76-3C4E7B3AEA8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0" y="473953"/>
            <a:ext cx="2057400" cy="1647825"/>
          </a:xfrm>
          <a:prstGeom prst="rect">
            <a:avLst/>
          </a:prstGeom>
        </p:spPr>
      </p:pic>
      <p:pic>
        <p:nvPicPr>
          <p:cNvPr id="8" name="Графический объект 7">
            <a:extLst>
              <a:ext uri="{FF2B5EF4-FFF2-40B4-BE49-F238E27FC236}">
                <a16:creationId xmlns:a16="http://schemas.microsoft.com/office/drawing/2014/main" id="{1CFFBB3A-BDCF-4878-8D04-E8BB9A050E7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1049000" y="5180889"/>
            <a:ext cx="11430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1487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одержимое с 2 столбцами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42ACEF30-0520-40B3-A1F1-F3D2530563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08760" y="4156405"/>
            <a:ext cx="3139440" cy="1325563"/>
          </a:xfrm>
        </p:spPr>
        <p:txBody>
          <a:bodyPr rtlCol="0" anchor="b">
            <a:normAutofit/>
          </a:bodyPr>
          <a:lstStyle>
            <a:lvl1pPr algn="l">
              <a:defRPr lang="en-US" sz="28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rtl="0"/>
            <a:r>
              <a:rPr lang="ru-RU" noProof="0"/>
              <a:t>ЩЕЛКНИТЕ, ЧТОБЫ ИЗМЕНИТЬ СТИЛЬ ЗАГОЛОВКА НА ОБРАЗЦЕ СЛАЙДА</a:t>
            </a:r>
          </a:p>
        </p:txBody>
      </p:sp>
      <p:sp>
        <p:nvSpPr>
          <p:cNvPr id="15" name="Текст 15">
            <a:extLst>
              <a:ext uri="{FF2B5EF4-FFF2-40B4-BE49-F238E27FC236}">
                <a16:creationId xmlns:a16="http://schemas.microsoft.com/office/drawing/2014/main" id="{A1FB681F-A94D-4BF8-8290-0811E98D49D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22254" y="1530635"/>
            <a:ext cx="5433204" cy="365125"/>
          </a:xfrm>
        </p:spPr>
        <p:txBody>
          <a:bodyPr rtlCol="0"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ЩЕЛКНИТЕ, ЧТОБЫ ДОБАВИТЬ ПОДЗАГОЛОВОК</a:t>
            </a:r>
          </a:p>
        </p:txBody>
      </p:sp>
      <p:sp>
        <p:nvSpPr>
          <p:cNvPr id="17" name="Текст 18">
            <a:extLst>
              <a:ext uri="{FF2B5EF4-FFF2-40B4-BE49-F238E27FC236}">
                <a16:creationId xmlns:a16="http://schemas.microsoft.com/office/drawing/2014/main" id="{61E8C129-EF62-46A8-97F3-3CB5D014FBD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921828" y="1860060"/>
            <a:ext cx="5431971" cy="557950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07D6A00C-D56B-4E8B-B992-7DA51D3C726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922254" y="2630431"/>
            <a:ext cx="5433204" cy="365125"/>
          </a:xfrm>
        </p:spPr>
        <p:txBody>
          <a:bodyPr rtlCol="0"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ЩЕЛКНИТЕ, ЧТОБЫ ДОБАВИТЬ ПОДЗАГОЛОВОК</a:t>
            </a:r>
          </a:p>
        </p:txBody>
      </p:sp>
      <p:sp>
        <p:nvSpPr>
          <p:cNvPr id="18" name="Текст 18">
            <a:extLst>
              <a:ext uri="{FF2B5EF4-FFF2-40B4-BE49-F238E27FC236}">
                <a16:creationId xmlns:a16="http://schemas.microsoft.com/office/drawing/2014/main" id="{DA90DA32-7E6A-4713-BDC9-73910E2A0E68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921828" y="2959856"/>
            <a:ext cx="5431971" cy="557950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19" name="Текст 15">
            <a:extLst>
              <a:ext uri="{FF2B5EF4-FFF2-40B4-BE49-F238E27FC236}">
                <a16:creationId xmlns:a16="http://schemas.microsoft.com/office/drawing/2014/main" id="{D7E57261-C874-4DFD-AF7D-F9EC50B3BFD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922254" y="3730227"/>
            <a:ext cx="5433204" cy="365125"/>
          </a:xfrm>
        </p:spPr>
        <p:txBody>
          <a:bodyPr rtlCol="0"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ЩЕЛКНИТЕ, ЧТОБЫ ДОБАВИТЬ ПОДЗАГОЛОВОК</a:t>
            </a:r>
          </a:p>
        </p:txBody>
      </p:sp>
      <p:sp>
        <p:nvSpPr>
          <p:cNvPr id="20" name="Текст 18">
            <a:extLst>
              <a:ext uri="{FF2B5EF4-FFF2-40B4-BE49-F238E27FC236}">
                <a16:creationId xmlns:a16="http://schemas.microsoft.com/office/drawing/2014/main" id="{843F77CE-098F-4777-8C30-5CEE7954D14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921828" y="4059652"/>
            <a:ext cx="5431971" cy="557950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23" name="Текст 15">
            <a:extLst>
              <a:ext uri="{FF2B5EF4-FFF2-40B4-BE49-F238E27FC236}">
                <a16:creationId xmlns:a16="http://schemas.microsoft.com/office/drawing/2014/main" id="{4CAE269A-B6AB-42A6-9575-6057FA25A29E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920106" y="4830024"/>
            <a:ext cx="5433204" cy="365125"/>
          </a:xfrm>
        </p:spPr>
        <p:txBody>
          <a:bodyPr rtlCol="0"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ЩЕЛКНИТЕ, ЧТОБЫ ДОБАВИТЬ ПОДЗАГОЛОВОК</a:t>
            </a:r>
          </a:p>
        </p:txBody>
      </p:sp>
      <p:sp>
        <p:nvSpPr>
          <p:cNvPr id="24" name="Текст 18">
            <a:extLst>
              <a:ext uri="{FF2B5EF4-FFF2-40B4-BE49-F238E27FC236}">
                <a16:creationId xmlns:a16="http://schemas.microsoft.com/office/drawing/2014/main" id="{46866A49-A3A8-4869-961C-EB41F6BC784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919680" y="5159449"/>
            <a:ext cx="5431971" cy="557950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98EC90C5-A811-4E5C-ADD1-A89DB4E94DAA}"/>
              </a:ext>
            </a:extLst>
          </p:cNvPr>
          <p:cNvSpPr>
            <a:spLocks noGrp="1"/>
          </p:cNvSpPr>
          <p:nvPr>
            <p:ph type="dt" sz="half" idx="20"/>
          </p:nvPr>
        </p:nvSpPr>
        <p:spPr>
          <a:xfrm>
            <a:off x="5919680" y="6356350"/>
            <a:ext cx="947516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r>
              <a:rPr lang="ru-RU" noProof="0"/>
              <a:t>20ГГ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3356B621-AE19-45D3-B25F-23256C242DDD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>
          <a:xfrm>
            <a:off x="7161955" y="6356350"/>
            <a:ext cx="3243942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158BDCB2-D8C3-4571-8154-76BEA9AE41A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10700656" y="6356350"/>
            <a:ext cx="653143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fld id="{B5CEABB6-07DC-46E8-9B57-56EC44A396E5}" type="slidenum">
              <a:rPr lang="ru-RU" noProof="0" smtClean="0"/>
              <a:pPr/>
              <a:t>‹#›</a:t>
            </a:fld>
            <a:endParaRPr lang="ru-RU" noProof="0"/>
          </a:p>
        </p:txBody>
      </p:sp>
      <p:pic>
        <p:nvPicPr>
          <p:cNvPr id="2" name="Графический объект 1">
            <a:extLst>
              <a:ext uri="{FF2B5EF4-FFF2-40B4-BE49-F238E27FC236}">
                <a16:creationId xmlns:a16="http://schemas.microsoft.com/office/drawing/2014/main" id="{6D8D9106-8780-461D-9091-E074B0A3C95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l="39434" t="20278" b="22673"/>
          <a:stretch/>
        </p:blipFill>
        <p:spPr>
          <a:xfrm>
            <a:off x="-4696" y="-1"/>
            <a:ext cx="4896735" cy="4385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19504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Вступление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3A3821F-4537-4AE7-8829-C2E3AE60F6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62075" y="1671639"/>
            <a:ext cx="5111750" cy="1204912"/>
          </a:xfrm>
        </p:spPr>
        <p:txBody>
          <a:bodyPr rtlCol="0" anchor="b">
            <a:normAutofit/>
          </a:bodyPr>
          <a:lstStyle>
            <a:lvl1pPr>
              <a:defRPr lang="en-US" sz="28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2FD4279-EA62-4397-878A-73F4948DB17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362075" y="3660774"/>
            <a:ext cx="5111750" cy="1525588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49FBD260-5143-4B12-B9F8-33E48D548909}"/>
              </a:ext>
            </a:extLst>
          </p:cNvPr>
          <p:cNvCxnSpPr/>
          <p:nvPr/>
        </p:nvCxnSpPr>
        <p:spPr>
          <a:xfrm>
            <a:off x="9096375" y="1497012"/>
            <a:ext cx="3095625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D87F08D6-2CA7-4A5A-BE34-07113DCA535D}"/>
              </a:ext>
            </a:extLst>
          </p:cNvPr>
          <p:cNvCxnSpPr/>
          <p:nvPr/>
        </p:nvCxnSpPr>
        <p:spPr>
          <a:xfrm flipH="1">
            <a:off x="6953250" y="-25401"/>
            <a:ext cx="3790950" cy="6902451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Дата 6">
            <a:extLst>
              <a:ext uri="{FF2B5EF4-FFF2-40B4-BE49-F238E27FC236}">
                <a16:creationId xmlns:a16="http://schemas.microsoft.com/office/drawing/2014/main" id="{70146B66-4F07-44BE-8AAB-48EA5170DA8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r>
              <a:rPr lang="ru-RU" noProof="0"/>
              <a:t>20ГГ</a:t>
            </a:r>
          </a:p>
        </p:txBody>
      </p:sp>
      <p:sp>
        <p:nvSpPr>
          <p:cNvPr id="10" name="Нижний колонтитул 7">
            <a:extLst>
              <a:ext uri="{FF2B5EF4-FFF2-40B4-BE49-F238E27FC236}">
                <a16:creationId xmlns:a16="http://schemas.microsoft.com/office/drawing/2014/main" id="{3A927BE5-2F4C-4EBD-9093-C4ED6E3025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224463" y="6356350"/>
            <a:ext cx="1743075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11" name="Номер слайда 8">
            <a:extLst>
              <a:ext uri="{FF2B5EF4-FFF2-40B4-BE49-F238E27FC236}">
                <a16:creationId xmlns:a16="http://schemas.microsoft.com/office/drawing/2014/main" id="{C4C1336B-CF5E-42FF-80E8-7D33A2D64E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fld id="{B5CEABB6-07DC-46E8-9B57-56EC44A396E5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293278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азрыв раздела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15B3628-62D7-4A6D-A79F-34DE91DBA31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991350" y="2571235"/>
            <a:ext cx="4179570" cy="1715531"/>
          </a:xfrm>
        </p:spPr>
        <p:txBody>
          <a:bodyPr rtlCol="0" anchor="ctr">
            <a:noAutofit/>
          </a:bodyPr>
          <a:lstStyle>
            <a:lvl1pPr algn="l">
              <a:defRPr sz="3600" spc="1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 СТИЛЬ ЗАГОЛОВКА НА ОБРАЗЦЕ СЛАЙДА</a:t>
            </a:r>
          </a:p>
        </p:txBody>
      </p:sp>
      <p:pic>
        <p:nvPicPr>
          <p:cNvPr id="5" name="Графический объект 4">
            <a:extLst>
              <a:ext uri="{FF2B5EF4-FFF2-40B4-BE49-F238E27FC236}">
                <a16:creationId xmlns:a16="http://schemas.microsoft.com/office/drawing/2014/main" id="{F05D2CCB-CCFC-4A8A-ADA9-C1E4D13B96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0" y="828675"/>
            <a:ext cx="5876925" cy="5200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86688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Цита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Графический объект 6">
            <a:extLst>
              <a:ext uri="{FF2B5EF4-FFF2-40B4-BE49-F238E27FC236}">
                <a16:creationId xmlns:a16="http://schemas.microsoft.com/office/drawing/2014/main" id="{AEE644D4-F9A4-4237-BD5C-4B97ABA933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0" y="0"/>
            <a:ext cx="558165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FF67A8-55FA-435D-A18C-96D63D22B53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0169" y="1152771"/>
            <a:ext cx="5431971" cy="846301"/>
          </a:xfrm>
        </p:spPr>
        <p:txBody>
          <a:bodyPr rtlCol="0" anchor="t">
            <a:normAutofit/>
          </a:bodyPr>
          <a:lstStyle>
            <a:lvl1pPr>
              <a:defRPr lang="en-US" sz="2800" kern="1200" cap="all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rtl="0"/>
            <a:r>
              <a:rPr lang="ru-RU" noProof="0"/>
              <a:t>СТИЛЬ ОБРАЗЦА ЗАГОЛОВКА</a:t>
            </a:r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BDAC7E4E-FE06-4E90-8107-6B543E5515ED}"/>
              </a:ext>
            </a:extLst>
          </p:cNvPr>
          <p:cNvCxnSpPr/>
          <p:nvPr/>
        </p:nvCxnSpPr>
        <p:spPr>
          <a:xfrm flipV="1">
            <a:off x="2209800" y="0"/>
            <a:ext cx="2438400" cy="685800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Текст 15">
            <a:extLst>
              <a:ext uri="{FF2B5EF4-FFF2-40B4-BE49-F238E27FC236}">
                <a16:creationId xmlns:a16="http://schemas.microsoft.com/office/drawing/2014/main" id="{3864668D-D640-4ABF-BB9A-D60176660F0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22254" y="2469515"/>
            <a:ext cx="5433204" cy="365125"/>
          </a:xfrm>
        </p:spPr>
        <p:txBody>
          <a:bodyPr rtlCol="0"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ЩЕЛКНИТЕ, ЧТОБЫ ДОБАВИТЬ ПОДЗАГОЛОВОК</a:t>
            </a:r>
          </a:p>
        </p:txBody>
      </p:sp>
      <p:sp>
        <p:nvSpPr>
          <p:cNvPr id="12" name="Текст 18">
            <a:extLst>
              <a:ext uri="{FF2B5EF4-FFF2-40B4-BE49-F238E27FC236}">
                <a16:creationId xmlns:a16="http://schemas.microsoft.com/office/drawing/2014/main" id="{2E289D5A-B06B-43D4-A3CA-3B06C4D49FD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921828" y="2798940"/>
            <a:ext cx="5431971" cy="557950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13" name="Текст 15">
            <a:extLst>
              <a:ext uri="{FF2B5EF4-FFF2-40B4-BE49-F238E27FC236}">
                <a16:creationId xmlns:a16="http://schemas.microsoft.com/office/drawing/2014/main" id="{1DCC2995-DE17-436D-82AE-6E107865CB7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922254" y="3569311"/>
            <a:ext cx="5433204" cy="365125"/>
          </a:xfrm>
        </p:spPr>
        <p:txBody>
          <a:bodyPr rtlCol="0"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ЩЕЛКНИТЕ, ЧТОБЫ ДОБАВИТЬ ПОДЗАГОЛОВОК</a:t>
            </a:r>
          </a:p>
        </p:txBody>
      </p:sp>
      <p:sp>
        <p:nvSpPr>
          <p:cNvPr id="14" name="Текст 18">
            <a:extLst>
              <a:ext uri="{FF2B5EF4-FFF2-40B4-BE49-F238E27FC236}">
                <a16:creationId xmlns:a16="http://schemas.microsoft.com/office/drawing/2014/main" id="{C7E70A65-1FB1-4F42-854B-8213ED73F792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921828" y="3898736"/>
            <a:ext cx="5431971" cy="557950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15" name="Текст 15">
            <a:extLst>
              <a:ext uri="{FF2B5EF4-FFF2-40B4-BE49-F238E27FC236}">
                <a16:creationId xmlns:a16="http://schemas.microsoft.com/office/drawing/2014/main" id="{45657994-DC61-4DEB-BB2B-65DFCA997AF1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922254" y="4669107"/>
            <a:ext cx="5433204" cy="365125"/>
          </a:xfrm>
        </p:spPr>
        <p:txBody>
          <a:bodyPr rtlCol="0"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ЩЕЛКНИТЕ, ЧТОБЫ ДОБАВИТЬ ПОДЗАГОЛОВОК</a:t>
            </a:r>
          </a:p>
        </p:txBody>
      </p:sp>
      <p:sp>
        <p:nvSpPr>
          <p:cNvPr id="16" name="Текст 18">
            <a:extLst>
              <a:ext uri="{FF2B5EF4-FFF2-40B4-BE49-F238E27FC236}">
                <a16:creationId xmlns:a16="http://schemas.microsoft.com/office/drawing/2014/main" id="{18397EE2-60CD-47FD-AF8F-83A5324D9D1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921828" y="4998532"/>
            <a:ext cx="5431971" cy="557950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17" name="Дата 2">
            <a:extLst>
              <a:ext uri="{FF2B5EF4-FFF2-40B4-BE49-F238E27FC236}">
                <a16:creationId xmlns:a16="http://schemas.microsoft.com/office/drawing/2014/main" id="{1E25EFF1-65C7-4F93-8740-46885C6BEA57}"/>
              </a:ext>
            </a:extLst>
          </p:cNvPr>
          <p:cNvSpPr>
            <a:spLocks noGrp="1"/>
          </p:cNvSpPr>
          <p:nvPr>
            <p:ph type="dt" sz="half" idx="20"/>
          </p:nvPr>
        </p:nvSpPr>
        <p:spPr>
          <a:xfrm>
            <a:off x="5919680" y="6356350"/>
            <a:ext cx="947516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r>
              <a:rPr lang="ru-RU" noProof="0"/>
              <a:t>20ГГ</a:t>
            </a:r>
          </a:p>
        </p:txBody>
      </p:sp>
      <p:sp>
        <p:nvSpPr>
          <p:cNvPr id="18" name="Нижний колонтитул 3">
            <a:extLst>
              <a:ext uri="{FF2B5EF4-FFF2-40B4-BE49-F238E27FC236}">
                <a16:creationId xmlns:a16="http://schemas.microsoft.com/office/drawing/2014/main" id="{C16D80BF-B599-4FC0-ABD5-98777872FE5F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>
          <a:xfrm>
            <a:off x="7161955" y="6356350"/>
            <a:ext cx="3243942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19" name="Номер слайда 4">
            <a:extLst>
              <a:ext uri="{FF2B5EF4-FFF2-40B4-BE49-F238E27FC236}">
                <a16:creationId xmlns:a16="http://schemas.microsoft.com/office/drawing/2014/main" id="{F64421B1-FF90-4939-90BD-8206DE5036D0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10700656" y="6356350"/>
            <a:ext cx="653143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fld id="{B5CEABB6-07DC-46E8-9B57-56EC44A396E5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647987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объект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5156" y="892177"/>
            <a:ext cx="8421688" cy="1325563"/>
          </a:xfrm>
        </p:spPr>
        <p:txBody>
          <a:bodyPr rtlCol="0">
            <a:normAutofit/>
          </a:bodyPr>
          <a:lstStyle>
            <a:lvl1pPr algn="ctr">
              <a:defRPr lang="en-US" sz="2800" kern="1200" cap="all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243104" y="2776936"/>
            <a:ext cx="2882475" cy="823912"/>
          </a:xfrm>
        </p:spPr>
        <p:txBody>
          <a:bodyPr rtlCol="0" anchor="b">
            <a:noAutofit/>
          </a:bodyPr>
          <a:lstStyle>
            <a:lvl1pPr marL="0" indent="0">
              <a:buNone/>
              <a:defRPr lang="en-US" sz="2000" kern="1200" cap="all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 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C9B20CF-6B91-4562-B799-0ABDAEBC0D2A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1243104" y="3834606"/>
            <a:ext cx="2882475" cy="1997867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B374FC39-67F6-42EA-BCD1-F69AE2F0F22D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4647665" y="2776936"/>
            <a:ext cx="2896671" cy="823912"/>
          </a:xfrm>
        </p:spPr>
        <p:txBody>
          <a:bodyPr rtlCol="0" anchor="b">
            <a:noAutofit/>
          </a:bodyPr>
          <a:lstStyle>
            <a:lvl1pPr marL="0" indent="0">
              <a:buNone/>
              <a:defRPr lang="en-US" sz="2000" kern="1200" cap="all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ru-RU" noProof="0"/>
              <a:t>ЩЕЛКНИТЕ, ЧТОБЫ ИЗМЕНИТЬ 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B36EE64B-44BF-4634-97BC-5ED74C6DF280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4647665" y="3834606"/>
            <a:ext cx="2896671" cy="1997867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21" name="Текст 2">
            <a:extLst>
              <a:ext uri="{FF2B5EF4-FFF2-40B4-BE49-F238E27FC236}">
                <a16:creationId xmlns:a16="http://schemas.microsoft.com/office/drawing/2014/main" id="{1F60A771-8BBC-4565-AB09-402DA7CB2780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8066421" y="2776936"/>
            <a:ext cx="2882475" cy="823912"/>
          </a:xfrm>
        </p:spPr>
        <p:txBody>
          <a:bodyPr rtlCol="0" anchor="b">
            <a:noAutofit/>
          </a:bodyPr>
          <a:lstStyle>
            <a:lvl1pPr marL="0" indent="0">
              <a:buNone/>
              <a:defRPr lang="en-US" sz="2000" kern="1200" cap="all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 ОБРАЗЕЦ ТЕКСТА</a:t>
            </a:r>
          </a:p>
        </p:txBody>
      </p:sp>
      <p:sp>
        <p:nvSpPr>
          <p:cNvPr id="22" name="Объект 3">
            <a:extLst>
              <a:ext uri="{FF2B5EF4-FFF2-40B4-BE49-F238E27FC236}">
                <a16:creationId xmlns:a16="http://schemas.microsoft.com/office/drawing/2014/main" id="{C464A9BD-B815-4632-8F54-6EB70E48BAFF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8066421" y="3834606"/>
            <a:ext cx="2882475" cy="1997867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sz="900"/>
            </a:lvl1pPr>
          </a:lstStyle>
          <a:p>
            <a:pPr rtl="0"/>
            <a:r>
              <a:rPr lang="ru-RU" noProof="0"/>
              <a:t>20ГГ</a:t>
            </a:r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sz="900"/>
            </a:lvl1pPr>
          </a:lstStyle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sz="900"/>
            </a:lvl1pPr>
          </a:lstStyle>
          <a:p>
            <a:pPr rtl="0"/>
            <a:fld id="{B5CEABB6-07DC-46E8-9B57-56EC44A396E5}" type="slidenum">
              <a:rPr lang="ru-RU" noProof="0" smtClean="0"/>
              <a:t>‹#›</a:t>
            </a:fld>
            <a:endParaRPr lang="ru-RU" noProof="0"/>
          </a:p>
        </p:txBody>
      </p: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463D7850-C2A6-43CE-BBE4-8E81A0A593B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1238250" cy="3105150"/>
          </a:xfrm>
          <a:prstGeom prst="line">
            <a:avLst/>
          </a:prstGeom>
          <a:ln w="31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id="{EBAD3E03-2E3B-440C-9105-6F9D33006D6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2238376" cy="247650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0318953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ыночное сравнение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5156" y="892177"/>
            <a:ext cx="8421688" cy="1325563"/>
          </a:xfrm>
        </p:spPr>
        <p:txBody>
          <a:bodyPr rtlCol="0">
            <a:normAutofit/>
          </a:bodyPr>
          <a:lstStyle>
            <a:lvl1pPr algn="ctr">
              <a:defRPr lang="en-US" sz="2800" kern="1200" cap="all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063855" y="3064615"/>
            <a:ext cx="1240971" cy="823912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en-US" sz="4000" kern="1200" cap="all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№</a:t>
            </a:r>
          </a:p>
        </p:txBody>
      </p:sp>
      <p:sp>
        <p:nvSpPr>
          <p:cNvPr id="23" name="Текст 2">
            <a:extLst>
              <a:ext uri="{FF2B5EF4-FFF2-40B4-BE49-F238E27FC236}">
                <a16:creationId xmlns:a16="http://schemas.microsoft.com/office/drawing/2014/main" id="{A066E2EA-C6EA-4A02-818E-33BD582D92E7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5475514" y="3064615"/>
            <a:ext cx="1240971" cy="823912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en-US" sz="4000" kern="1200" cap="all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№</a:t>
            </a:r>
          </a:p>
        </p:txBody>
      </p:sp>
      <p:sp>
        <p:nvSpPr>
          <p:cNvPr id="24" name="Текст 2">
            <a:extLst>
              <a:ext uri="{FF2B5EF4-FFF2-40B4-BE49-F238E27FC236}">
                <a16:creationId xmlns:a16="http://schemas.microsoft.com/office/drawing/2014/main" id="{97B9C3B0-3522-407C-B662-631E19ECC95F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8887174" y="3064615"/>
            <a:ext cx="1240971" cy="823912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en-US" sz="4000" kern="1200" cap="all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№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C9B20CF-6B91-4562-B799-0ABDAEBC0D2A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1129698" y="4824188"/>
            <a:ext cx="3124093" cy="462927"/>
          </a:xfrm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cap="all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B36EE64B-44BF-4634-97BC-5ED74C6DF280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4526261" y="4824188"/>
            <a:ext cx="3139479" cy="462927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cap="all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2000" cap="all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22" name="Объект 3">
            <a:extLst>
              <a:ext uri="{FF2B5EF4-FFF2-40B4-BE49-F238E27FC236}">
                <a16:creationId xmlns:a16="http://schemas.microsoft.com/office/drawing/2014/main" id="{C464A9BD-B815-4632-8F54-6EB70E48BAFF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7938210" y="4824188"/>
            <a:ext cx="3124093" cy="462927"/>
          </a:xfrm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cap="all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pic>
        <p:nvPicPr>
          <p:cNvPr id="11" name="Графический объект 10">
            <a:extLst>
              <a:ext uri="{FF2B5EF4-FFF2-40B4-BE49-F238E27FC236}">
                <a16:creationId xmlns:a16="http://schemas.microsoft.com/office/drawing/2014/main" id="{B38B0D13-BD5F-460B-B337-F4A9342026D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465141" y="2358007"/>
            <a:ext cx="2438400" cy="2019300"/>
          </a:xfrm>
          <a:prstGeom prst="rect">
            <a:avLst/>
          </a:prstGeom>
        </p:spPr>
      </p:pic>
      <p:pic>
        <p:nvPicPr>
          <p:cNvPr id="13" name="Графический объект 12">
            <a:extLst>
              <a:ext uri="{FF2B5EF4-FFF2-40B4-BE49-F238E27FC236}">
                <a16:creationId xmlns:a16="http://schemas.microsoft.com/office/drawing/2014/main" id="{BE72876B-D3DA-4462-9E24-3354D8D02A2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5000625" y="2531837"/>
            <a:ext cx="2190750" cy="1943100"/>
          </a:xfrm>
          <a:prstGeom prst="rect">
            <a:avLst/>
          </a:prstGeom>
        </p:spPr>
      </p:pic>
      <p:pic>
        <p:nvPicPr>
          <p:cNvPr id="15" name="Графический объект 14">
            <a:extLst>
              <a:ext uri="{FF2B5EF4-FFF2-40B4-BE49-F238E27FC236}">
                <a16:creationId xmlns:a16="http://schemas.microsoft.com/office/drawing/2014/main" id="{14A539B6-6E3F-41BA-ACE2-76E8BB65163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8345608" y="2421056"/>
            <a:ext cx="2324100" cy="2057400"/>
          </a:xfrm>
          <a:prstGeom prst="rect">
            <a:avLst/>
          </a:prstGeom>
        </p:spPr>
      </p:pic>
      <p:sp>
        <p:nvSpPr>
          <p:cNvPr id="25" name="Объект 3">
            <a:extLst>
              <a:ext uri="{FF2B5EF4-FFF2-40B4-BE49-F238E27FC236}">
                <a16:creationId xmlns:a16="http://schemas.microsoft.com/office/drawing/2014/main" id="{82D8880F-3EAC-45C9-91F2-19A193791A18}"/>
              </a:ext>
            </a:extLst>
          </p:cNvPr>
          <p:cNvSpPr>
            <a:spLocks noGrp="1"/>
          </p:cNvSpPr>
          <p:nvPr>
            <p:ph sz="half" idx="17" hasCustomPrompt="1"/>
          </p:nvPr>
        </p:nvSpPr>
        <p:spPr>
          <a:xfrm>
            <a:off x="1129698" y="5280763"/>
            <a:ext cx="3124093" cy="462927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cap="none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26" name="Объект 5">
            <a:extLst>
              <a:ext uri="{FF2B5EF4-FFF2-40B4-BE49-F238E27FC236}">
                <a16:creationId xmlns:a16="http://schemas.microsoft.com/office/drawing/2014/main" id="{9019518E-E850-403D-A5B5-4B53F8C4A56B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4526261" y="5280763"/>
            <a:ext cx="3139479" cy="462927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cap="none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lnSpc>
                <a:spcPct val="100000"/>
              </a:lnSpc>
              <a:buNone/>
              <a:defRPr sz="1400" cap="none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endParaRPr lang="ru-RU" noProof="0"/>
          </a:p>
        </p:txBody>
      </p:sp>
      <p:sp>
        <p:nvSpPr>
          <p:cNvPr id="27" name="Объект 3">
            <a:extLst>
              <a:ext uri="{FF2B5EF4-FFF2-40B4-BE49-F238E27FC236}">
                <a16:creationId xmlns:a16="http://schemas.microsoft.com/office/drawing/2014/main" id="{A8058154-45E5-403E-B714-AC85774F391F}"/>
              </a:ext>
            </a:extLst>
          </p:cNvPr>
          <p:cNvSpPr>
            <a:spLocks noGrp="1"/>
          </p:cNvSpPr>
          <p:nvPr>
            <p:ph sz="half" idx="19" hasCustomPrompt="1"/>
          </p:nvPr>
        </p:nvSpPr>
        <p:spPr>
          <a:xfrm>
            <a:off x="7938210" y="5280763"/>
            <a:ext cx="3124093" cy="462927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cap="none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sz="900"/>
            </a:lvl1pPr>
          </a:lstStyle>
          <a:p>
            <a:pPr rtl="0"/>
            <a:r>
              <a:rPr lang="ru-RU" noProof="0"/>
              <a:t>20ГГ</a:t>
            </a:r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sz="900"/>
            </a:lvl1pPr>
          </a:lstStyle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sz="900"/>
            </a:lvl1pPr>
          </a:lstStyle>
          <a:p>
            <a:pPr rtl="0"/>
            <a:fld id="{B5CEABB6-07DC-46E8-9B57-56EC44A396E5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44261931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Два объекта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33700" y="892177"/>
            <a:ext cx="8421688" cy="1325563"/>
          </a:xfrm>
        </p:spPr>
        <p:txBody>
          <a:bodyPr rtlCol="0">
            <a:normAutofit/>
          </a:bodyPr>
          <a:lstStyle>
            <a:lvl1pPr>
              <a:defRPr lang="en-US" sz="28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933700" y="2776936"/>
            <a:ext cx="3924300" cy="823912"/>
          </a:xfrm>
        </p:spPr>
        <p:txBody>
          <a:bodyPr rtlCol="0" anchor="b">
            <a:noAutofit/>
          </a:bodyPr>
          <a:lstStyle>
            <a:lvl1pPr marL="0" indent="0">
              <a:buNone/>
              <a:defRPr lang="en-US" sz="20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 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C9B20CF-6B91-4562-B799-0ABDAEBC0D2A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2933700" y="3834606"/>
            <a:ext cx="3924300" cy="1997867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B374FC39-67F6-42EA-BCD1-F69AE2F0F22D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7410173" y="2776936"/>
            <a:ext cx="3943627" cy="823912"/>
          </a:xfrm>
        </p:spPr>
        <p:txBody>
          <a:bodyPr rtlCol="0" anchor="b">
            <a:noAutofit/>
          </a:bodyPr>
          <a:lstStyle>
            <a:lvl1pPr marL="0" indent="0">
              <a:buNone/>
              <a:defRPr lang="en-US" sz="20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ru-RU" noProof="0"/>
              <a:t>ЩЕЛКНИТЕ, ЧТОБЫ ИЗМЕНИТЬ 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B36EE64B-44BF-4634-97BC-5ED74C6DF280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7410173" y="3834606"/>
            <a:ext cx="3943627" cy="1997867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sz="900"/>
            </a:lvl1pPr>
          </a:lstStyle>
          <a:p>
            <a:pPr rtl="0"/>
            <a:r>
              <a:rPr lang="ru-RU" noProof="0"/>
              <a:t>20ГГ</a:t>
            </a:r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sz="900"/>
            </a:lvl1pPr>
          </a:lstStyle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sz="900"/>
            </a:lvl1pPr>
          </a:lstStyle>
          <a:p>
            <a:pPr rtl="0"/>
            <a:fld id="{B5CEABB6-07DC-46E8-9B57-56EC44A396E5}" type="slidenum">
              <a:rPr lang="ru-RU" noProof="0" smtClean="0"/>
              <a:t>‹#›</a:t>
            </a:fld>
            <a:endParaRPr lang="ru-RU" noProof="0"/>
          </a:p>
        </p:txBody>
      </p:sp>
      <p:pic>
        <p:nvPicPr>
          <p:cNvPr id="11" name="Графический объект 10">
            <a:extLst>
              <a:ext uri="{FF2B5EF4-FFF2-40B4-BE49-F238E27FC236}">
                <a16:creationId xmlns:a16="http://schemas.microsoft.com/office/drawing/2014/main" id="{EE24E1DB-1F20-4C28-8069-D9219D1F8BB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l="39434" t="20278" b="22673"/>
          <a:stretch/>
        </p:blipFill>
        <p:spPr>
          <a:xfrm>
            <a:off x="25785" y="0"/>
            <a:ext cx="4368030" cy="3912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17409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одержимо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Графический объект 13">
            <a:extLst>
              <a:ext uri="{FF2B5EF4-FFF2-40B4-BE49-F238E27FC236}">
                <a16:creationId xmlns:a16="http://schemas.microsoft.com/office/drawing/2014/main" id="{AE202E03-5C65-4305-B969-65220AD4100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t="18301" r="41825" b="23071"/>
          <a:stretch/>
        </p:blipFill>
        <p:spPr>
          <a:xfrm flipH="1">
            <a:off x="0" y="0"/>
            <a:ext cx="5441888" cy="6858000"/>
          </a:xfrm>
          <a:custGeom>
            <a:avLst/>
            <a:gdLst>
              <a:gd name="connsiteX0" fmla="*/ 5441888 w 5441888"/>
              <a:gd name="connsiteY0" fmla="*/ 0 h 6858000"/>
              <a:gd name="connsiteX1" fmla="*/ 0 w 5441888"/>
              <a:gd name="connsiteY1" fmla="*/ 0 h 6858000"/>
              <a:gd name="connsiteX2" fmla="*/ 0 w 5441888"/>
              <a:gd name="connsiteY2" fmla="*/ 6858000 h 6858000"/>
              <a:gd name="connsiteX3" fmla="*/ 5441888 w 544188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41888" h="6858000">
                <a:moveTo>
                  <a:pt x="5441888" y="0"/>
                </a:moveTo>
                <a:lnTo>
                  <a:pt x="0" y="0"/>
                </a:lnTo>
                <a:lnTo>
                  <a:pt x="0" y="6858000"/>
                </a:lnTo>
                <a:lnTo>
                  <a:pt x="5441888" y="6858000"/>
                </a:lnTo>
                <a:close/>
              </a:path>
            </a:pathLst>
          </a:custGeom>
        </p:spPr>
      </p:pic>
      <p:sp>
        <p:nvSpPr>
          <p:cNvPr id="19" name="Заголовок 1">
            <a:extLst>
              <a:ext uri="{FF2B5EF4-FFF2-40B4-BE49-F238E27FC236}">
                <a16:creationId xmlns:a16="http://schemas.microsoft.com/office/drawing/2014/main" id="{1E1C8C6D-0530-475B-A7F7-0E00C33ACF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0169" y="1152771"/>
            <a:ext cx="5431971" cy="846301"/>
          </a:xfrm>
        </p:spPr>
        <p:txBody>
          <a:bodyPr rtlCol="0" anchor="t">
            <a:normAutofit/>
          </a:bodyPr>
          <a:lstStyle>
            <a:lvl1pPr>
              <a:defRPr lang="en-US" sz="2800" kern="1200" cap="all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rtl="0"/>
            <a:r>
              <a:rPr lang="ru-RU" noProof="0"/>
              <a:t>ЩЕЛКНИТЕ, ЧТОБЫ ИЗМЕНИТЬ СТИЛЬ ЗАГОЛОВКА НА ОБРАЗЦЕ СЛАЙДА</a:t>
            </a:r>
          </a:p>
        </p:txBody>
      </p:sp>
      <p:sp>
        <p:nvSpPr>
          <p:cNvPr id="20" name="Текст 15">
            <a:extLst>
              <a:ext uri="{FF2B5EF4-FFF2-40B4-BE49-F238E27FC236}">
                <a16:creationId xmlns:a16="http://schemas.microsoft.com/office/drawing/2014/main" id="{3D2778A3-7084-4333-8349-03B1FEB5FE7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22254" y="2469515"/>
            <a:ext cx="5433204" cy="365125"/>
          </a:xfrm>
        </p:spPr>
        <p:txBody>
          <a:bodyPr rtlCol="0"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ЩЕЛКНИТЕ, ЧТОБЫ ДОБАВИТЬ ПОДЗАГОЛОВОК</a:t>
            </a:r>
          </a:p>
        </p:txBody>
      </p:sp>
      <p:sp>
        <p:nvSpPr>
          <p:cNvPr id="25" name="Текст 18">
            <a:extLst>
              <a:ext uri="{FF2B5EF4-FFF2-40B4-BE49-F238E27FC236}">
                <a16:creationId xmlns:a16="http://schemas.microsoft.com/office/drawing/2014/main" id="{70ED2545-F96B-400C-B6F4-F1D2D83B724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921828" y="2798940"/>
            <a:ext cx="5431971" cy="557950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26" name="Текст 15">
            <a:extLst>
              <a:ext uri="{FF2B5EF4-FFF2-40B4-BE49-F238E27FC236}">
                <a16:creationId xmlns:a16="http://schemas.microsoft.com/office/drawing/2014/main" id="{4A2FECA2-3808-47DC-84EB-CD3395C2052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922254" y="3569311"/>
            <a:ext cx="5433204" cy="365125"/>
          </a:xfrm>
        </p:spPr>
        <p:txBody>
          <a:bodyPr rtlCol="0"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ЩЕЛКНИТЕ, ЧТОБЫ ДОБАВИТЬ ПОДЗАГОЛОВОК</a:t>
            </a:r>
          </a:p>
        </p:txBody>
      </p:sp>
      <p:sp>
        <p:nvSpPr>
          <p:cNvPr id="27" name="Текст 18">
            <a:extLst>
              <a:ext uri="{FF2B5EF4-FFF2-40B4-BE49-F238E27FC236}">
                <a16:creationId xmlns:a16="http://schemas.microsoft.com/office/drawing/2014/main" id="{24393B9A-03C4-45C1-8172-F8B354458A48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921828" y="3898736"/>
            <a:ext cx="5431971" cy="557950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28" name="Текст 15">
            <a:extLst>
              <a:ext uri="{FF2B5EF4-FFF2-40B4-BE49-F238E27FC236}">
                <a16:creationId xmlns:a16="http://schemas.microsoft.com/office/drawing/2014/main" id="{18EC24A5-B4A5-4BAB-AE40-30EB69D6EF73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922254" y="4669107"/>
            <a:ext cx="5433204" cy="365125"/>
          </a:xfrm>
        </p:spPr>
        <p:txBody>
          <a:bodyPr rtlCol="0"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ЩЕЛКНИТЕ, ЧТОБЫ ДОБАВИТЬ ПОДЗАГОЛОВОК</a:t>
            </a:r>
          </a:p>
        </p:txBody>
      </p:sp>
      <p:sp>
        <p:nvSpPr>
          <p:cNvPr id="29" name="Текст 18">
            <a:extLst>
              <a:ext uri="{FF2B5EF4-FFF2-40B4-BE49-F238E27FC236}">
                <a16:creationId xmlns:a16="http://schemas.microsoft.com/office/drawing/2014/main" id="{726F36C0-4E6A-4A10-960D-11D78D04447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921828" y="4998532"/>
            <a:ext cx="5431971" cy="557950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21" name="Дата 6">
            <a:extLst>
              <a:ext uri="{FF2B5EF4-FFF2-40B4-BE49-F238E27FC236}">
                <a16:creationId xmlns:a16="http://schemas.microsoft.com/office/drawing/2014/main" id="{71F34533-9677-48AF-9374-976825F4BB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r>
              <a:rPr lang="ru-RU" noProof="0"/>
              <a:t>20ГГ</a:t>
            </a:r>
          </a:p>
        </p:txBody>
      </p:sp>
      <p:sp>
        <p:nvSpPr>
          <p:cNvPr id="22" name="Нижний колонтитул 7">
            <a:extLst>
              <a:ext uri="{FF2B5EF4-FFF2-40B4-BE49-F238E27FC236}">
                <a16:creationId xmlns:a16="http://schemas.microsoft.com/office/drawing/2014/main" id="{4FAB8A26-B99E-4F96-8327-A932A14F2C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24" name="Номер слайда 8">
            <a:extLst>
              <a:ext uri="{FF2B5EF4-FFF2-40B4-BE49-F238E27FC236}">
                <a16:creationId xmlns:a16="http://schemas.microsoft.com/office/drawing/2014/main" id="{EB0962D2-BCC3-48AB-A769-2A7327D291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fld id="{B5CEABB6-07DC-46E8-9B57-56EC44A396E5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3769334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00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ременная шкала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7D46070C-E825-43D0-99F4-8B4614131131}"/>
              </a:ext>
            </a:extLst>
          </p:cNvPr>
          <p:cNvSpPr/>
          <p:nvPr userDrawn="1"/>
        </p:nvSpPr>
        <p:spPr>
          <a:xfrm>
            <a:off x="0" y="3057683"/>
            <a:ext cx="12191998" cy="201019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1F8C642-49FB-4E16-A3A0-B2ACBEABFF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>
            <a:normAutofit/>
          </a:bodyPr>
          <a:lstStyle>
            <a:lvl1pPr algn="l">
              <a:defRPr lang="en-US" sz="28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6" name="Текст 10">
            <a:extLst>
              <a:ext uri="{FF2B5EF4-FFF2-40B4-BE49-F238E27FC236}">
                <a16:creationId xmlns:a16="http://schemas.microsoft.com/office/drawing/2014/main" id="{E4E92FC5-6FC2-45C2-9200-3244F9EA69A0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914399" y="3354712"/>
            <a:ext cx="731520" cy="457200"/>
          </a:xfrm>
        </p:spPr>
        <p:txBody>
          <a:bodyPr rtlCol="0" anchor="ctr"/>
          <a:lstStyle>
            <a:lvl1pPr marL="0" indent="0" algn="l">
              <a:buNone/>
              <a:defRPr sz="1400" b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Год</a:t>
            </a:r>
          </a:p>
        </p:txBody>
      </p:sp>
      <p:sp>
        <p:nvSpPr>
          <p:cNvPr id="7" name="Текст 10">
            <a:extLst>
              <a:ext uri="{FF2B5EF4-FFF2-40B4-BE49-F238E27FC236}">
                <a16:creationId xmlns:a16="http://schemas.microsoft.com/office/drawing/2014/main" id="{4D75C136-D6C3-4431-8776-997070627AAB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1965960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8" name="Текст 10">
            <a:extLst>
              <a:ext uri="{FF2B5EF4-FFF2-40B4-BE49-F238E27FC236}">
                <a16:creationId xmlns:a16="http://schemas.microsoft.com/office/drawing/2014/main" id="{FD15D323-BFE3-4ACE-9A2E-C9EB69458B12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2753880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9" name="Текст 10">
            <a:extLst>
              <a:ext uri="{FF2B5EF4-FFF2-40B4-BE49-F238E27FC236}">
                <a16:creationId xmlns:a16="http://schemas.microsoft.com/office/drawing/2014/main" id="{3B520767-B49F-4503-8120-B66E411F33E4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3541800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10" name="Текст 10">
            <a:extLst>
              <a:ext uri="{FF2B5EF4-FFF2-40B4-BE49-F238E27FC236}">
                <a16:creationId xmlns:a16="http://schemas.microsoft.com/office/drawing/2014/main" id="{30C2F5A0-E03E-4C89-B9EB-8D48889F5F91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4329720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11" name="Текст 10">
            <a:extLst>
              <a:ext uri="{FF2B5EF4-FFF2-40B4-BE49-F238E27FC236}">
                <a16:creationId xmlns:a16="http://schemas.microsoft.com/office/drawing/2014/main" id="{AB3645A3-D681-45BF-B195-452D000802CA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14400" y="4292468"/>
            <a:ext cx="731520" cy="457200"/>
          </a:xfrm>
        </p:spPr>
        <p:txBody>
          <a:bodyPr rtlCol="0" anchor="ctr"/>
          <a:lstStyle>
            <a:lvl1pPr marL="0" indent="0" algn="l">
              <a:buNone/>
              <a:defRPr sz="1400" b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Год</a:t>
            </a:r>
          </a:p>
        </p:txBody>
      </p:sp>
      <p:sp>
        <p:nvSpPr>
          <p:cNvPr id="12" name="Текст 10">
            <a:extLst>
              <a:ext uri="{FF2B5EF4-FFF2-40B4-BE49-F238E27FC236}">
                <a16:creationId xmlns:a16="http://schemas.microsoft.com/office/drawing/2014/main" id="{59D3CBFE-13C8-4DB1-A831-9393264923E7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5117640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13" name="Текст 10">
            <a:extLst>
              <a:ext uri="{FF2B5EF4-FFF2-40B4-BE49-F238E27FC236}">
                <a16:creationId xmlns:a16="http://schemas.microsoft.com/office/drawing/2014/main" id="{82385A0A-C61D-4BBD-AC77-D7642F895E22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5905560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14" name="Текст 10">
            <a:extLst>
              <a:ext uri="{FF2B5EF4-FFF2-40B4-BE49-F238E27FC236}">
                <a16:creationId xmlns:a16="http://schemas.microsoft.com/office/drawing/2014/main" id="{FED89FCE-7507-4C8C-923F-922290589466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6693480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15" name="Текст 10">
            <a:extLst>
              <a:ext uri="{FF2B5EF4-FFF2-40B4-BE49-F238E27FC236}">
                <a16:creationId xmlns:a16="http://schemas.microsoft.com/office/drawing/2014/main" id="{F2F73935-BF53-4510-8B8F-EDB1CD56A1BB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9057240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16" name="Текст 10">
            <a:extLst>
              <a:ext uri="{FF2B5EF4-FFF2-40B4-BE49-F238E27FC236}">
                <a16:creationId xmlns:a16="http://schemas.microsoft.com/office/drawing/2014/main" id="{2A9276DB-F427-4F8E-8E4C-466600F390FD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7481400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17" name="Текст 10">
            <a:extLst>
              <a:ext uri="{FF2B5EF4-FFF2-40B4-BE49-F238E27FC236}">
                <a16:creationId xmlns:a16="http://schemas.microsoft.com/office/drawing/2014/main" id="{79023948-0C1E-4DAB-B885-1C713409AA08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8269320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18" name="Текст 10">
            <a:extLst>
              <a:ext uri="{FF2B5EF4-FFF2-40B4-BE49-F238E27FC236}">
                <a16:creationId xmlns:a16="http://schemas.microsoft.com/office/drawing/2014/main" id="{4AB6A03C-6180-41ED-A88D-ECBB80D160F2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9845160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19" name="Текст 10">
            <a:extLst>
              <a:ext uri="{FF2B5EF4-FFF2-40B4-BE49-F238E27FC236}">
                <a16:creationId xmlns:a16="http://schemas.microsoft.com/office/drawing/2014/main" id="{145AD645-55F0-41A9-AC53-ED30BF1340BA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10633085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20" name="Текст 10">
            <a:extLst>
              <a:ext uri="{FF2B5EF4-FFF2-40B4-BE49-F238E27FC236}">
                <a16:creationId xmlns:a16="http://schemas.microsoft.com/office/drawing/2014/main" id="{C39F248D-01B4-40EE-B483-E8E81806DFBE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1969915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21" name="Текст 10">
            <a:extLst>
              <a:ext uri="{FF2B5EF4-FFF2-40B4-BE49-F238E27FC236}">
                <a16:creationId xmlns:a16="http://schemas.microsoft.com/office/drawing/2014/main" id="{1D0F1859-7A34-42DF-873E-2CF864E4C4BE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2757602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22" name="Текст 10">
            <a:extLst>
              <a:ext uri="{FF2B5EF4-FFF2-40B4-BE49-F238E27FC236}">
                <a16:creationId xmlns:a16="http://schemas.microsoft.com/office/drawing/2014/main" id="{6EB397AF-B5C1-40FE-86D4-BA660E4C6E46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3545289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23" name="Текст 10">
            <a:extLst>
              <a:ext uri="{FF2B5EF4-FFF2-40B4-BE49-F238E27FC236}">
                <a16:creationId xmlns:a16="http://schemas.microsoft.com/office/drawing/2014/main" id="{AF1343D5-DC0F-4C7E-967F-CFC300A2C807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4332976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24" name="Текст 10">
            <a:extLst>
              <a:ext uri="{FF2B5EF4-FFF2-40B4-BE49-F238E27FC236}">
                <a16:creationId xmlns:a16="http://schemas.microsoft.com/office/drawing/2014/main" id="{9AD688A5-D2DF-4FC3-8171-FAEA8C4F5566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5120663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25" name="Текст 10">
            <a:extLst>
              <a:ext uri="{FF2B5EF4-FFF2-40B4-BE49-F238E27FC236}">
                <a16:creationId xmlns:a16="http://schemas.microsoft.com/office/drawing/2014/main" id="{EA05A5D4-01B0-4932-B03E-571986E282EA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5908350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26" name="Текст 10">
            <a:extLst>
              <a:ext uri="{FF2B5EF4-FFF2-40B4-BE49-F238E27FC236}">
                <a16:creationId xmlns:a16="http://schemas.microsoft.com/office/drawing/2014/main" id="{72A84601-CD4F-49ED-8D51-CEF032363058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6696037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27" name="Текст 10">
            <a:extLst>
              <a:ext uri="{FF2B5EF4-FFF2-40B4-BE49-F238E27FC236}">
                <a16:creationId xmlns:a16="http://schemas.microsoft.com/office/drawing/2014/main" id="{C49FB196-753D-4A12-9460-57D8AB4B540B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9059098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28" name="Текст 10">
            <a:extLst>
              <a:ext uri="{FF2B5EF4-FFF2-40B4-BE49-F238E27FC236}">
                <a16:creationId xmlns:a16="http://schemas.microsoft.com/office/drawing/2014/main" id="{DFC05EC7-9D6C-486B-9E2F-D3612013C0A1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7483724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29" name="Текст 10">
            <a:extLst>
              <a:ext uri="{FF2B5EF4-FFF2-40B4-BE49-F238E27FC236}">
                <a16:creationId xmlns:a16="http://schemas.microsoft.com/office/drawing/2014/main" id="{98F455FB-241B-4E1F-B581-FA6CBA239545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8271411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30" name="Текст 10">
            <a:extLst>
              <a:ext uri="{FF2B5EF4-FFF2-40B4-BE49-F238E27FC236}">
                <a16:creationId xmlns:a16="http://schemas.microsoft.com/office/drawing/2014/main" id="{9E38664A-8108-4E24-800B-3C32ADA43978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9846785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31" name="Текст 10">
            <a:extLst>
              <a:ext uri="{FF2B5EF4-FFF2-40B4-BE49-F238E27FC236}">
                <a16:creationId xmlns:a16="http://schemas.microsoft.com/office/drawing/2014/main" id="{2908458B-A3ED-4855-9E08-108D7C4A8D36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10634472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FFA35437-CCDE-4D92-B879-F23B329C8EC3}"/>
              </a:ext>
            </a:extLst>
          </p:cNvPr>
          <p:cNvSpPr/>
          <p:nvPr userDrawn="1"/>
        </p:nvSpPr>
        <p:spPr>
          <a:xfrm>
            <a:off x="929640" y="4034785"/>
            <a:ext cx="10332720" cy="4571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36" name="Дата 2">
            <a:extLst>
              <a:ext uri="{FF2B5EF4-FFF2-40B4-BE49-F238E27FC236}">
                <a16:creationId xmlns:a16="http://schemas.microsoft.com/office/drawing/2014/main" id="{1CDC588F-73BC-4108-974B-0EAAB8213CE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r>
              <a:rPr lang="ru-RU" noProof="0"/>
              <a:t>20ГГ</a:t>
            </a:r>
          </a:p>
        </p:txBody>
      </p:sp>
      <p:sp>
        <p:nvSpPr>
          <p:cNvPr id="37" name="Нижний колонтитул 3">
            <a:extLst>
              <a:ext uri="{FF2B5EF4-FFF2-40B4-BE49-F238E27FC236}">
                <a16:creationId xmlns:a16="http://schemas.microsoft.com/office/drawing/2014/main" id="{B2AC1EB2-9B8F-4077-8B66-64F9549F2C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38" name="Номер слайда 4">
            <a:extLst>
              <a:ext uri="{FF2B5EF4-FFF2-40B4-BE49-F238E27FC236}">
                <a16:creationId xmlns:a16="http://schemas.microsoft.com/office/drawing/2014/main" id="{28DE3E33-346A-45AF-B164-CB5DF04FA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fld id="{B5CEABB6-07DC-46E8-9B57-56EC44A396E5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05632346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rtAr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полнитель графического элемента SmartArt 6">
            <a:extLst>
              <a:ext uri="{FF2B5EF4-FFF2-40B4-BE49-F238E27FC236}">
                <a16:creationId xmlns:a16="http://schemas.microsoft.com/office/drawing/2014/main" id="{156CA116-0F6E-4EE9-B34F-03BA07161A7A}"/>
              </a:ext>
            </a:extLst>
          </p:cNvPr>
          <p:cNvSpPr>
            <a:spLocks noGrp="1"/>
          </p:cNvSpPr>
          <p:nvPr>
            <p:ph type="dgm" sz="quarter" idx="15" hasCustomPrompt="1"/>
          </p:nvPr>
        </p:nvSpPr>
        <p:spPr>
          <a:xfrm>
            <a:off x="838200" y="2136776"/>
            <a:ext cx="10515600" cy="369764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 noProof="0"/>
              <a:t>Щелкните значок, чтобы добавить графический элемент SmartArt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E5C4E19-B78B-4E39-B661-7E6A2E6C50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>
            <a:normAutofit/>
          </a:bodyPr>
          <a:lstStyle>
            <a:lvl1pPr algn="ctr">
              <a:defRPr lang="en-US" sz="28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rtl="0"/>
            <a:r>
              <a:rPr lang="ru-RU" noProof="0"/>
              <a:t>ЩЕЛКНИТЕ, ЧТОБЫ ИЗМЕНИТЬ СТИЛЬ ЗАГОЛОВКА НА ОБРАЗЦЕ СЛАЙДА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7E085D26-FA83-4414-959E-98936A7726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sz="900"/>
            </a:lvl1pPr>
          </a:lstStyle>
          <a:p>
            <a:pPr rtl="0"/>
            <a:r>
              <a:rPr lang="ru-RU" noProof="0"/>
              <a:t>20ГГ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1FB52E93-DE4C-4341-8D83-F0230E38B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sz="900"/>
            </a:lvl1pPr>
          </a:lstStyle>
          <a:p>
            <a:pPr rtl="0"/>
            <a:r>
              <a:rPr lang="ru-RU" noProof="0"/>
              <a:t>Набор слайдов для презентации</a:t>
            </a:r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66988B2D-0240-4256-8268-4B9FF1E72363}"/>
              </a:ext>
            </a:extLst>
          </p:cNvPr>
          <p:cNvCxnSpPr>
            <a:cxnSpLocks/>
          </p:cNvCxnSpPr>
          <p:nvPr/>
        </p:nvCxnSpPr>
        <p:spPr>
          <a:xfrm flipV="1">
            <a:off x="0" y="0"/>
            <a:ext cx="2590800" cy="76200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D8EEAAE1-3D04-41C3-B2D2-B3BEF34C3B27}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704850" cy="1027906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AC467230-4A0F-4B18-8BA9-C3B2FDD59C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sz="900"/>
            </a:lvl1pPr>
          </a:lstStyle>
          <a:p>
            <a:pPr rtl="0"/>
            <a:fld id="{B5CEABB6-07DC-46E8-9B57-56EC44A396E5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354313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лайд команды: 4 человек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5156" y="892177"/>
            <a:ext cx="8421688" cy="1325563"/>
          </a:xfrm>
        </p:spPr>
        <p:txBody>
          <a:bodyPr rtlCol="0">
            <a:normAutofit/>
          </a:bodyPr>
          <a:lstStyle>
            <a:lvl1pPr algn="ctr">
              <a:defRPr lang="en-US" sz="28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rtl="0"/>
            <a:r>
              <a:rPr lang="ru-RU" noProof="0"/>
              <a:t>ЩЕЛКНИТЕ, ЧТОБЫ ИЗМЕНИТЬ СТИЛЬ ЗАГОЛОВКА НА ОБРАЗЦЕ СЛАЙДА</a:t>
            </a:r>
          </a:p>
        </p:txBody>
      </p:sp>
      <p:sp>
        <p:nvSpPr>
          <p:cNvPr id="11" name="Рисунок 10">
            <a:extLst>
              <a:ext uri="{FF2B5EF4-FFF2-40B4-BE49-F238E27FC236}">
                <a16:creationId xmlns:a16="http://schemas.microsoft.com/office/drawing/2014/main" id="{B0BDE76A-30A6-4268-9656-28A484C3DCC9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487181" y="2886074"/>
            <a:ext cx="1845511" cy="1845511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 algn="l">
              <a:lnSpc>
                <a:spcPct val="100000"/>
              </a:lnSpc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17" name="Рисунок 10">
            <a:extLst>
              <a:ext uri="{FF2B5EF4-FFF2-40B4-BE49-F238E27FC236}">
                <a16:creationId xmlns:a16="http://schemas.microsoft.com/office/drawing/2014/main" id="{C4CA5C9C-91D5-44B1-A82A-A49732B4691A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3836914" y="2886074"/>
            <a:ext cx="1845511" cy="1845511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 algn="l">
              <a:lnSpc>
                <a:spcPct val="100000"/>
              </a:lnSpc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18" name="Рисунок 10">
            <a:extLst>
              <a:ext uri="{FF2B5EF4-FFF2-40B4-BE49-F238E27FC236}">
                <a16:creationId xmlns:a16="http://schemas.microsoft.com/office/drawing/2014/main" id="{4EBC7D6F-397D-4C5A-AA62-F683F88531A2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327578" y="2886074"/>
            <a:ext cx="1845511" cy="1845511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1400"/>
            </a:lvl1pPr>
            <a:lvl2pPr marL="457200" indent="0" algn="l">
              <a:lnSpc>
                <a:spcPct val="100000"/>
              </a:lnSpc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</a:lstStyle>
          <a:p>
            <a:pPr lvl="0"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19" name="Рисунок 10">
            <a:extLst>
              <a:ext uri="{FF2B5EF4-FFF2-40B4-BE49-F238E27FC236}">
                <a16:creationId xmlns:a16="http://schemas.microsoft.com/office/drawing/2014/main" id="{92E6B581-A522-4758-A9A4-8B9C7B860CF2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747458" y="2886074"/>
            <a:ext cx="1845511" cy="1845511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 algn="l">
              <a:lnSpc>
                <a:spcPct val="100000"/>
              </a:lnSpc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343248" y="5084524"/>
            <a:ext cx="2123743" cy="343061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23" name="Текст 2">
            <a:extLst>
              <a:ext uri="{FF2B5EF4-FFF2-40B4-BE49-F238E27FC236}">
                <a16:creationId xmlns:a16="http://schemas.microsoft.com/office/drawing/2014/main" id="{572D0301-10F1-41B4-BEF8-C53FA4D66214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3692980" y="5099206"/>
            <a:ext cx="2135755" cy="343061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24" name="Текст 2">
            <a:extLst>
              <a:ext uri="{FF2B5EF4-FFF2-40B4-BE49-F238E27FC236}">
                <a16:creationId xmlns:a16="http://schemas.microsoft.com/office/drawing/2014/main" id="{E767B9DE-7410-43CC-90CF-52D67EF03D48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6183644" y="5099206"/>
            <a:ext cx="2123743" cy="343061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25" name="Текст 2">
            <a:extLst>
              <a:ext uri="{FF2B5EF4-FFF2-40B4-BE49-F238E27FC236}">
                <a16:creationId xmlns:a16="http://schemas.microsoft.com/office/drawing/2014/main" id="{E13DFE1F-4534-4828-990E-B052F51FC65C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8603525" y="5084524"/>
            <a:ext cx="2123742" cy="343061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26" name="Текст 2">
            <a:extLst>
              <a:ext uri="{FF2B5EF4-FFF2-40B4-BE49-F238E27FC236}">
                <a16:creationId xmlns:a16="http://schemas.microsoft.com/office/drawing/2014/main" id="{A02C0876-23F7-41FA-9AC9-721097D1A3CD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1487181" y="5464114"/>
            <a:ext cx="1845511" cy="34306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lang="en-US" sz="10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27" name="Текст 2">
            <a:extLst>
              <a:ext uri="{FF2B5EF4-FFF2-40B4-BE49-F238E27FC236}">
                <a16:creationId xmlns:a16="http://schemas.microsoft.com/office/drawing/2014/main" id="{7ADEB263-F204-4A78-A5E0-7361EFE0B921}"/>
              </a:ext>
            </a:extLst>
          </p:cNvPr>
          <p:cNvSpPr>
            <a:spLocks noGrp="1"/>
          </p:cNvSpPr>
          <p:nvPr>
            <p:ph type="body" idx="22" hasCustomPrompt="1"/>
          </p:nvPr>
        </p:nvSpPr>
        <p:spPr>
          <a:xfrm>
            <a:off x="3836913" y="5478796"/>
            <a:ext cx="1855949" cy="34306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lang="en-US" sz="10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28" name="Текст 2">
            <a:extLst>
              <a:ext uri="{FF2B5EF4-FFF2-40B4-BE49-F238E27FC236}">
                <a16:creationId xmlns:a16="http://schemas.microsoft.com/office/drawing/2014/main" id="{103678F5-B025-46E2-BD45-E77861487165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6327577" y="5478796"/>
            <a:ext cx="1845511" cy="34306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lang="en-US" sz="10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29" name="Текст 2">
            <a:extLst>
              <a:ext uri="{FF2B5EF4-FFF2-40B4-BE49-F238E27FC236}">
                <a16:creationId xmlns:a16="http://schemas.microsoft.com/office/drawing/2014/main" id="{7E3F385B-4DD9-4F3C-A02B-179B9FA61292}"/>
              </a:ext>
            </a:extLst>
          </p:cNvPr>
          <p:cNvSpPr>
            <a:spLocks noGrp="1"/>
          </p:cNvSpPr>
          <p:nvPr>
            <p:ph type="body" idx="24" hasCustomPrompt="1"/>
          </p:nvPr>
        </p:nvSpPr>
        <p:spPr>
          <a:xfrm>
            <a:off x="8747458" y="5464114"/>
            <a:ext cx="1845510" cy="34306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lang="en-US" sz="10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sz="900"/>
            </a:lvl1pPr>
          </a:lstStyle>
          <a:p>
            <a:pPr rtl="0"/>
            <a:r>
              <a:rPr lang="ru-RU" noProof="0"/>
              <a:t>20ГГ</a:t>
            </a:r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sz="900"/>
            </a:lvl1pPr>
          </a:lstStyle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sz="900"/>
            </a:lvl1pPr>
          </a:lstStyle>
          <a:p>
            <a:pPr rtl="0"/>
            <a:fld id="{B5CEABB6-07DC-46E8-9B57-56EC44A396E5}" type="slidenum">
              <a:rPr lang="ru-RU" noProof="0" smtClean="0"/>
              <a:t>‹#›</a:t>
            </a:fld>
            <a:endParaRPr lang="ru-RU" noProof="0"/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4E4B72DA-52CB-4D39-A342-8857B4D959B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/>
          <p:nvPr/>
        </p:nvCxnSpPr>
        <p:spPr>
          <a:xfrm flipH="1" flipV="1">
            <a:off x="7334250" y="0"/>
            <a:ext cx="4857750" cy="762000"/>
          </a:xfrm>
          <a:prstGeom prst="line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21D9BCDA-DFB7-41A4-A7C7-CEE86CEDCBE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/>
        </p:nvCxnSpPr>
        <p:spPr>
          <a:xfrm>
            <a:off x="11487150" y="0"/>
            <a:ext cx="704850" cy="1724025"/>
          </a:xfrm>
          <a:prstGeom prst="line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6237283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2" pos="936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лайд команды: 8 человек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5156" y="892177"/>
            <a:ext cx="8421688" cy="1325563"/>
          </a:xfrm>
        </p:spPr>
        <p:txBody>
          <a:bodyPr rtlCol="0">
            <a:normAutofit/>
          </a:bodyPr>
          <a:lstStyle>
            <a:lvl1pPr algn="ctr">
              <a:defRPr lang="en-US" sz="2800" kern="1200" spc="150" baseline="0" dirty="0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rtl="0"/>
            <a:r>
              <a:rPr lang="ru-RU" noProof="0"/>
              <a:t>ЩЕЛКНИТЕ, ЧТОБЫ ИЗМЕНИТЬ СТИЛЬ ЗАГОЛОВКА НА ОБРАЗЦЕ СЛАЙДА</a:t>
            </a:r>
          </a:p>
        </p:txBody>
      </p:sp>
      <p:sp>
        <p:nvSpPr>
          <p:cNvPr id="11" name="Рисунок 10">
            <a:extLst>
              <a:ext uri="{FF2B5EF4-FFF2-40B4-BE49-F238E27FC236}">
                <a16:creationId xmlns:a16="http://schemas.microsoft.com/office/drawing/2014/main" id="{B0BDE76A-30A6-4268-9656-28A484C3DCC9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877176" y="2428875"/>
            <a:ext cx="1066800" cy="1066800"/>
          </a:xfrm>
          <a:solidFill>
            <a:schemeClr val="tx1"/>
          </a:solidFill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17" name="Рисунок 10">
            <a:extLst>
              <a:ext uri="{FF2B5EF4-FFF2-40B4-BE49-F238E27FC236}">
                <a16:creationId xmlns:a16="http://schemas.microsoft.com/office/drawing/2014/main" id="{C4CA5C9C-91D5-44B1-A82A-A49732B4691A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226270" y="2428875"/>
            <a:ext cx="1066800" cy="1066800"/>
          </a:xfrm>
          <a:solidFill>
            <a:schemeClr val="tx1"/>
          </a:solidFill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18" name="Рисунок 10">
            <a:extLst>
              <a:ext uri="{FF2B5EF4-FFF2-40B4-BE49-F238E27FC236}">
                <a16:creationId xmlns:a16="http://schemas.microsoft.com/office/drawing/2014/main" id="{4EBC7D6F-397D-4C5A-AA62-F683F88531A2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716934" y="2428875"/>
            <a:ext cx="1066800" cy="1066800"/>
          </a:xfrm>
          <a:solidFill>
            <a:schemeClr val="tx1"/>
          </a:solidFill>
        </p:spPr>
        <p:txBody>
          <a:bodyPr rtlCol="0">
            <a:noAutofit/>
          </a:bodyPr>
          <a:lstStyle>
            <a:lvl1pPr marL="0" indent="0" algn="l">
              <a:buNone/>
              <a:defRPr sz="900">
                <a:solidFill>
                  <a:schemeClr val="bg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900">
                <a:solidFill>
                  <a:schemeClr val="bg1">
                    <a:lumMod val="75000"/>
                    <a:lumOff val="25000"/>
                  </a:schemeClr>
                </a:solidFill>
              </a:defRPr>
            </a:lvl2pPr>
          </a:lstStyle>
          <a:p>
            <a:pPr lvl="0"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19" name="Рисунок 10">
            <a:extLst>
              <a:ext uri="{FF2B5EF4-FFF2-40B4-BE49-F238E27FC236}">
                <a16:creationId xmlns:a16="http://schemas.microsoft.com/office/drawing/2014/main" id="{92E6B581-A522-4758-A9A4-8B9C7B860CF2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9136814" y="2428875"/>
            <a:ext cx="1066800" cy="1066800"/>
          </a:xfrm>
          <a:solidFill>
            <a:schemeClr val="tx1"/>
          </a:solidFill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500168" y="3654378"/>
            <a:ext cx="1828800" cy="34306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26" name="Текст 2">
            <a:extLst>
              <a:ext uri="{FF2B5EF4-FFF2-40B4-BE49-F238E27FC236}">
                <a16:creationId xmlns:a16="http://schemas.microsoft.com/office/drawing/2014/main" id="{A02C0876-23F7-41FA-9AC9-721097D1A3CD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1390120" y="3782039"/>
            <a:ext cx="2057400" cy="343061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23" name="Текст 2">
            <a:extLst>
              <a:ext uri="{FF2B5EF4-FFF2-40B4-BE49-F238E27FC236}">
                <a16:creationId xmlns:a16="http://schemas.microsoft.com/office/drawing/2014/main" id="{572D0301-10F1-41B4-BEF8-C53FA4D66214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3849262" y="3669060"/>
            <a:ext cx="1828800" cy="34306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27" name="Текст 2">
            <a:extLst>
              <a:ext uri="{FF2B5EF4-FFF2-40B4-BE49-F238E27FC236}">
                <a16:creationId xmlns:a16="http://schemas.microsoft.com/office/drawing/2014/main" id="{7ADEB263-F204-4A78-A5E0-7361EFE0B921}"/>
              </a:ext>
            </a:extLst>
          </p:cNvPr>
          <p:cNvSpPr>
            <a:spLocks noGrp="1"/>
          </p:cNvSpPr>
          <p:nvPr>
            <p:ph type="body" idx="22" hasCustomPrompt="1"/>
          </p:nvPr>
        </p:nvSpPr>
        <p:spPr>
          <a:xfrm>
            <a:off x="3739214" y="3796721"/>
            <a:ext cx="2057400" cy="343061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24" name="Текст 2">
            <a:extLst>
              <a:ext uri="{FF2B5EF4-FFF2-40B4-BE49-F238E27FC236}">
                <a16:creationId xmlns:a16="http://schemas.microsoft.com/office/drawing/2014/main" id="{E767B9DE-7410-43CC-90CF-52D67EF03D48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6339926" y="3669060"/>
            <a:ext cx="1828800" cy="34306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28" name="Текст 2">
            <a:extLst>
              <a:ext uri="{FF2B5EF4-FFF2-40B4-BE49-F238E27FC236}">
                <a16:creationId xmlns:a16="http://schemas.microsoft.com/office/drawing/2014/main" id="{103678F5-B025-46E2-BD45-E77861487165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6217963" y="3796721"/>
            <a:ext cx="2057400" cy="343061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25" name="Текст 2">
            <a:extLst>
              <a:ext uri="{FF2B5EF4-FFF2-40B4-BE49-F238E27FC236}">
                <a16:creationId xmlns:a16="http://schemas.microsoft.com/office/drawing/2014/main" id="{E13DFE1F-4534-4828-990E-B052F51FC65C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8759806" y="3654378"/>
            <a:ext cx="1828800" cy="34306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29" name="Текст 2">
            <a:extLst>
              <a:ext uri="{FF2B5EF4-FFF2-40B4-BE49-F238E27FC236}">
                <a16:creationId xmlns:a16="http://schemas.microsoft.com/office/drawing/2014/main" id="{7E3F385B-4DD9-4F3C-A02B-179B9FA61292}"/>
              </a:ext>
            </a:extLst>
          </p:cNvPr>
          <p:cNvSpPr>
            <a:spLocks noGrp="1"/>
          </p:cNvSpPr>
          <p:nvPr>
            <p:ph type="body" idx="24" hasCustomPrompt="1"/>
          </p:nvPr>
        </p:nvSpPr>
        <p:spPr>
          <a:xfrm>
            <a:off x="8634432" y="3782039"/>
            <a:ext cx="2057400" cy="343061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55" name="Рисунок 10">
            <a:extLst>
              <a:ext uri="{FF2B5EF4-FFF2-40B4-BE49-F238E27FC236}">
                <a16:creationId xmlns:a16="http://schemas.microsoft.com/office/drawing/2014/main" id="{1EBAEB1D-A7F9-4F90-B642-4277D3802BAB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877176" y="4287711"/>
            <a:ext cx="1066800" cy="1066800"/>
          </a:xfrm>
          <a:solidFill>
            <a:schemeClr val="tx1"/>
          </a:solidFill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56" name="Рисунок 10">
            <a:extLst>
              <a:ext uri="{FF2B5EF4-FFF2-40B4-BE49-F238E27FC236}">
                <a16:creationId xmlns:a16="http://schemas.microsoft.com/office/drawing/2014/main" id="{9461A69E-14C8-4325-89AF-D4257C1C05BA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4226270" y="4287711"/>
            <a:ext cx="1066800" cy="1066800"/>
          </a:xfrm>
          <a:solidFill>
            <a:schemeClr val="tx1"/>
          </a:solidFill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57" name="Рисунок 10">
            <a:extLst>
              <a:ext uri="{FF2B5EF4-FFF2-40B4-BE49-F238E27FC236}">
                <a16:creationId xmlns:a16="http://schemas.microsoft.com/office/drawing/2014/main" id="{0FB38616-82FB-4DAD-A82E-3777ACB41148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6716934" y="4287711"/>
            <a:ext cx="1066800" cy="1066800"/>
          </a:xfrm>
          <a:solidFill>
            <a:schemeClr val="tx1"/>
          </a:solidFill>
        </p:spPr>
        <p:txBody>
          <a:bodyPr rtlCol="0">
            <a:normAutofit/>
          </a:bodyPr>
          <a:lstStyle>
            <a:lvl1pPr marL="0" indent="0">
              <a:buNone/>
              <a:defRPr sz="900">
                <a:solidFill>
                  <a:schemeClr val="bg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900">
                <a:solidFill>
                  <a:schemeClr val="bg1">
                    <a:lumMod val="75000"/>
                    <a:lumOff val="25000"/>
                  </a:schemeClr>
                </a:solidFill>
              </a:defRPr>
            </a:lvl2pPr>
          </a:lstStyle>
          <a:p>
            <a:pPr lvl="0"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58" name="Рисунок 10">
            <a:extLst>
              <a:ext uri="{FF2B5EF4-FFF2-40B4-BE49-F238E27FC236}">
                <a16:creationId xmlns:a16="http://schemas.microsoft.com/office/drawing/2014/main" id="{622ED9F4-EB9B-4588-8501-BFECB846EE73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9136814" y="4287711"/>
            <a:ext cx="1066800" cy="1066800"/>
          </a:xfrm>
          <a:solidFill>
            <a:schemeClr val="tx1"/>
          </a:solidFill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54" name="Текст 2">
            <a:extLst>
              <a:ext uri="{FF2B5EF4-FFF2-40B4-BE49-F238E27FC236}">
                <a16:creationId xmlns:a16="http://schemas.microsoft.com/office/drawing/2014/main" id="{22930C5B-603C-494E-A467-8B394D01D406}"/>
              </a:ext>
            </a:extLst>
          </p:cNvPr>
          <p:cNvSpPr>
            <a:spLocks noGrp="1"/>
          </p:cNvSpPr>
          <p:nvPr>
            <p:ph type="body" idx="25" hasCustomPrompt="1"/>
          </p:nvPr>
        </p:nvSpPr>
        <p:spPr>
          <a:xfrm>
            <a:off x="1500168" y="5513214"/>
            <a:ext cx="1828800" cy="34306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62" name="Текст 2">
            <a:extLst>
              <a:ext uri="{FF2B5EF4-FFF2-40B4-BE49-F238E27FC236}">
                <a16:creationId xmlns:a16="http://schemas.microsoft.com/office/drawing/2014/main" id="{540C455F-A23B-493F-B95E-AB485D91DA6A}"/>
              </a:ext>
            </a:extLst>
          </p:cNvPr>
          <p:cNvSpPr>
            <a:spLocks noGrp="1"/>
          </p:cNvSpPr>
          <p:nvPr>
            <p:ph type="body" idx="33" hasCustomPrompt="1"/>
          </p:nvPr>
        </p:nvSpPr>
        <p:spPr>
          <a:xfrm>
            <a:off x="1390120" y="5640875"/>
            <a:ext cx="2057400" cy="343061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59" name="Текст 2">
            <a:extLst>
              <a:ext uri="{FF2B5EF4-FFF2-40B4-BE49-F238E27FC236}">
                <a16:creationId xmlns:a16="http://schemas.microsoft.com/office/drawing/2014/main" id="{6D1C374C-DAF7-40EF-B279-4EC7A2AFE6A2}"/>
              </a:ext>
            </a:extLst>
          </p:cNvPr>
          <p:cNvSpPr>
            <a:spLocks noGrp="1"/>
          </p:cNvSpPr>
          <p:nvPr>
            <p:ph type="body" idx="30" hasCustomPrompt="1"/>
          </p:nvPr>
        </p:nvSpPr>
        <p:spPr>
          <a:xfrm>
            <a:off x="3849262" y="5527896"/>
            <a:ext cx="1828800" cy="34306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63" name="Текст 2">
            <a:extLst>
              <a:ext uri="{FF2B5EF4-FFF2-40B4-BE49-F238E27FC236}">
                <a16:creationId xmlns:a16="http://schemas.microsoft.com/office/drawing/2014/main" id="{421FF438-E4E8-4643-BCB3-4A1C12429042}"/>
              </a:ext>
            </a:extLst>
          </p:cNvPr>
          <p:cNvSpPr>
            <a:spLocks noGrp="1"/>
          </p:cNvSpPr>
          <p:nvPr>
            <p:ph type="body" idx="34" hasCustomPrompt="1"/>
          </p:nvPr>
        </p:nvSpPr>
        <p:spPr>
          <a:xfrm>
            <a:off x="3739214" y="5655557"/>
            <a:ext cx="2057400" cy="343061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60" name="Текст 2">
            <a:extLst>
              <a:ext uri="{FF2B5EF4-FFF2-40B4-BE49-F238E27FC236}">
                <a16:creationId xmlns:a16="http://schemas.microsoft.com/office/drawing/2014/main" id="{D4FEDD19-A7BA-45BB-93A0-F1E896C9F26D}"/>
              </a:ext>
            </a:extLst>
          </p:cNvPr>
          <p:cNvSpPr>
            <a:spLocks noGrp="1"/>
          </p:cNvSpPr>
          <p:nvPr>
            <p:ph type="body" idx="31" hasCustomPrompt="1"/>
          </p:nvPr>
        </p:nvSpPr>
        <p:spPr>
          <a:xfrm>
            <a:off x="6339926" y="5527896"/>
            <a:ext cx="1828800" cy="34306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64" name="Текст 2">
            <a:extLst>
              <a:ext uri="{FF2B5EF4-FFF2-40B4-BE49-F238E27FC236}">
                <a16:creationId xmlns:a16="http://schemas.microsoft.com/office/drawing/2014/main" id="{A12F0175-7AEE-46B1-9590-D4A427680DC7}"/>
              </a:ext>
            </a:extLst>
          </p:cNvPr>
          <p:cNvSpPr>
            <a:spLocks noGrp="1"/>
          </p:cNvSpPr>
          <p:nvPr>
            <p:ph type="body" idx="35" hasCustomPrompt="1"/>
          </p:nvPr>
        </p:nvSpPr>
        <p:spPr>
          <a:xfrm>
            <a:off x="6229878" y="5655557"/>
            <a:ext cx="2057400" cy="343061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61" name="Текст 2">
            <a:extLst>
              <a:ext uri="{FF2B5EF4-FFF2-40B4-BE49-F238E27FC236}">
                <a16:creationId xmlns:a16="http://schemas.microsoft.com/office/drawing/2014/main" id="{5026D39F-46AB-4680-9A52-F367344A3531}"/>
              </a:ext>
            </a:extLst>
          </p:cNvPr>
          <p:cNvSpPr>
            <a:spLocks noGrp="1"/>
          </p:cNvSpPr>
          <p:nvPr>
            <p:ph type="body" idx="32" hasCustomPrompt="1"/>
          </p:nvPr>
        </p:nvSpPr>
        <p:spPr>
          <a:xfrm>
            <a:off x="8759806" y="5513214"/>
            <a:ext cx="1828800" cy="343061"/>
          </a:xfrm>
        </p:spPr>
        <p:txBody>
          <a:bodyPr rtlCol="0"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65" name="Текст 2">
            <a:extLst>
              <a:ext uri="{FF2B5EF4-FFF2-40B4-BE49-F238E27FC236}">
                <a16:creationId xmlns:a16="http://schemas.microsoft.com/office/drawing/2014/main" id="{04E11FE2-6320-4E8C-A5B3-8104AF329ADA}"/>
              </a:ext>
            </a:extLst>
          </p:cNvPr>
          <p:cNvSpPr>
            <a:spLocks noGrp="1"/>
          </p:cNvSpPr>
          <p:nvPr>
            <p:ph type="body" idx="36" hasCustomPrompt="1"/>
          </p:nvPr>
        </p:nvSpPr>
        <p:spPr>
          <a:xfrm>
            <a:off x="8634432" y="5640875"/>
            <a:ext cx="2057400" cy="343061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sz="900">
                <a:solidFill>
                  <a:srgbClr val="898989"/>
                </a:solidFill>
              </a:defRPr>
            </a:lvl1pPr>
          </a:lstStyle>
          <a:p>
            <a:pPr rtl="0"/>
            <a:r>
              <a:rPr lang="ru-RU" noProof="0"/>
              <a:t>20ГГ</a:t>
            </a:r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sz="900">
                <a:solidFill>
                  <a:srgbClr val="898989"/>
                </a:solidFill>
              </a:defRPr>
            </a:lvl1pPr>
          </a:lstStyle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sz="900">
                <a:solidFill>
                  <a:srgbClr val="898989"/>
                </a:solidFill>
              </a:defRPr>
            </a:lvl1pPr>
          </a:lstStyle>
          <a:p>
            <a:pPr rtl="0"/>
            <a:fld id="{B5CEABB6-07DC-46E8-9B57-56EC44A396E5}" type="slidenum">
              <a:rPr lang="ru-RU" noProof="0" smtClean="0"/>
              <a:t>‹#›</a:t>
            </a:fld>
            <a:endParaRPr lang="ru-RU" noProof="0"/>
          </a:p>
        </p:txBody>
      </p:sp>
      <p:pic>
        <p:nvPicPr>
          <p:cNvPr id="13" name="Графический объект 12">
            <a:extLst>
              <a:ext uri="{FF2B5EF4-FFF2-40B4-BE49-F238E27FC236}">
                <a16:creationId xmlns:a16="http://schemas.microsoft.com/office/drawing/2014/main" id="{B0DFD584-E5CF-41EF-B51E-679CE22DDF9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0" y="473953"/>
            <a:ext cx="2057400" cy="1647825"/>
          </a:xfrm>
          <a:prstGeom prst="rect">
            <a:avLst/>
          </a:prstGeom>
        </p:spPr>
      </p:pic>
      <p:pic>
        <p:nvPicPr>
          <p:cNvPr id="14" name="Графический объект 13">
            <a:extLst>
              <a:ext uri="{FF2B5EF4-FFF2-40B4-BE49-F238E27FC236}">
                <a16:creationId xmlns:a16="http://schemas.microsoft.com/office/drawing/2014/main" id="{E5C02DDF-25A6-42C7-9525-F279CE2095C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1049000" y="5180889"/>
            <a:ext cx="11430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909553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содержимое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5156" y="892177"/>
            <a:ext cx="8421688" cy="1325563"/>
          </a:xfrm>
        </p:spPr>
        <p:txBody>
          <a:bodyPr rtlCol="0">
            <a:normAutofit/>
          </a:bodyPr>
          <a:lstStyle>
            <a:lvl1pPr algn="ctr">
              <a:defRPr lang="en-US" sz="28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rtl="0"/>
            <a:r>
              <a:rPr lang="ru-RU" noProof="0"/>
              <a:t>ЩЕЛКНИТЕ, ЧТОБЫ ИЗМЕНИТЬ СТИЛЬ ЗАГОЛОВКА НА ОБРАЗЦЕ СЛАЙДА</a:t>
            </a:r>
          </a:p>
        </p:txBody>
      </p:sp>
      <p:sp>
        <p:nvSpPr>
          <p:cNvPr id="11" name="Объект 10">
            <a:extLst>
              <a:ext uri="{FF2B5EF4-FFF2-40B4-BE49-F238E27FC236}">
                <a16:creationId xmlns:a16="http://schemas.microsoft.com/office/drawing/2014/main" id="{ADC2540D-94C4-405B-8607-0CEDD6F54B9C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1075447" y="2370670"/>
            <a:ext cx="1856232" cy="1664208"/>
          </a:xfrm>
        </p:spPr>
        <p:txBody>
          <a:bodyPr rtlCol="0"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1050"/>
            </a:lvl4pPr>
            <a:lvl5pPr marL="1828800" indent="0">
              <a:buNone/>
              <a:defRPr sz="1050"/>
            </a:lvl5pPr>
          </a:lstStyle>
          <a:p>
            <a:pPr lvl="0" rtl="0"/>
            <a:r>
              <a:rPr lang="ru-RU" noProof="0"/>
              <a:t>Щелкните, чтобы добавить содержимое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8200" y="3788813"/>
            <a:ext cx="2330726" cy="804859"/>
          </a:xfrm>
        </p:spPr>
        <p:txBody>
          <a:bodyPr lIns="0" rIns="0" rtlCol="0" anchor="b">
            <a:noAutofit/>
          </a:bodyPr>
          <a:lstStyle>
            <a:lvl1pPr marL="0" indent="0" algn="ctr">
              <a:buNone/>
              <a:defRPr lang="en-US" sz="32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№</a:t>
            </a:r>
          </a:p>
        </p:txBody>
      </p:sp>
      <p:sp>
        <p:nvSpPr>
          <p:cNvPr id="17" name="Текст 2">
            <a:extLst>
              <a:ext uri="{FF2B5EF4-FFF2-40B4-BE49-F238E27FC236}">
                <a16:creationId xmlns:a16="http://schemas.microsoft.com/office/drawing/2014/main" id="{E43D2F47-FAF2-42C2-967D-251DD4B940D7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838200" y="4464810"/>
            <a:ext cx="2330726" cy="438505"/>
          </a:xfrm>
        </p:spPr>
        <p:txBody>
          <a:bodyPr lIns="0" rIns="0" rtlCol="0" anchor="b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C9B20CF-6B91-4562-B799-0ABDAEBC0D2A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8200" y="5120722"/>
            <a:ext cx="2330726" cy="853167"/>
          </a:xfrm>
        </p:spPr>
        <p:txBody>
          <a:bodyPr lIns="0" rIns="0" rtlCol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24" name="Объект 10">
            <a:extLst>
              <a:ext uri="{FF2B5EF4-FFF2-40B4-BE49-F238E27FC236}">
                <a16:creationId xmlns:a16="http://schemas.microsoft.com/office/drawing/2014/main" id="{11C6EC54-ADFA-4CFF-9E9B-DC7E96C854C2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3805651" y="2370670"/>
            <a:ext cx="1856232" cy="1664208"/>
          </a:xfrm>
        </p:spPr>
        <p:txBody>
          <a:bodyPr rtlCol="0"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1050"/>
            </a:lvl4pPr>
            <a:lvl5pPr marL="1828800" indent="0">
              <a:buNone/>
              <a:defRPr sz="1050"/>
            </a:lvl5pPr>
          </a:lstStyle>
          <a:p>
            <a:pPr lvl="0" rtl="0"/>
            <a:r>
              <a:rPr lang="ru-RU" noProof="0"/>
              <a:t>Щелкните, чтобы добавить содержимое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B374FC39-67F6-42EA-BCD1-F69AE2F0F22D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3562665" y="3788813"/>
            <a:ext cx="2342205" cy="804859"/>
          </a:xfrm>
        </p:spPr>
        <p:txBody>
          <a:bodyPr lIns="0" rIns="0" rtlCol="0" anchor="b">
            <a:noAutofit/>
          </a:bodyPr>
          <a:lstStyle>
            <a:lvl1pPr marL="0" indent="0" algn="ctr">
              <a:buNone/>
              <a:defRPr lang="en-US" sz="32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№</a:t>
            </a:r>
          </a:p>
        </p:txBody>
      </p:sp>
      <p:sp>
        <p:nvSpPr>
          <p:cNvPr id="18" name="Текст 4">
            <a:extLst>
              <a:ext uri="{FF2B5EF4-FFF2-40B4-BE49-F238E27FC236}">
                <a16:creationId xmlns:a16="http://schemas.microsoft.com/office/drawing/2014/main" id="{3322C250-87FC-4F14-A42C-FFDA120D0D6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62665" y="4464810"/>
            <a:ext cx="2342205" cy="438505"/>
          </a:xfrm>
        </p:spPr>
        <p:txBody>
          <a:bodyPr lIns="0" rIns="0" rtlCol="0" anchor="b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ru-RU" noProof="0"/>
              <a:t>ЩЕЛКНИТЕ, ЧТОБЫ ИЗМЕНИТЬ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B36EE64B-44BF-4634-97BC-5ED74C6DF280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3562665" y="5120722"/>
            <a:ext cx="2342205" cy="853167"/>
          </a:xfrm>
        </p:spPr>
        <p:txBody>
          <a:bodyPr lIns="0" rIns="0" rtlCol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25" name="Объект 10">
            <a:extLst>
              <a:ext uri="{FF2B5EF4-FFF2-40B4-BE49-F238E27FC236}">
                <a16:creationId xmlns:a16="http://schemas.microsoft.com/office/drawing/2014/main" id="{1B6DD41C-FCE2-4AC6-A235-2FF1B905DAAD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6530117" y="2370670"/>
            <a:ext cx="1856232" cy="1664208"/>
          </a:xfrm>
        </p:spPr>
        <p:txBody>
          <a:bodyPr rtlCol="0"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1050"/>
            </a:lvl4pPr>
            <a:lvl5pPr marL="1828800" indent="0">
              <a:buNone/>
              <a:defRPr sz="1050"/>
            </a:lvl5pPr>
          </a:lstStyle>
          <a:p>
            <a:pPr lvl="0" rtl="0"/>
            <a:r>
              <a:rPr lang="ru-RU" noProof="0"/>
              <a:t>Щелкните, чтобы добавить содержимое</a:t>
            </a:r>
          </a:p>
        </p:txBody>
      </p:sp>
      <p:sp>
        <p:nvSpPr>
          <p:cNvPr id="21" name="Текст 2">
            <a:extLst>
              <a:ext uri="{FF2B5EF4-FFF2-40B4-BE49-F238E27FC236}">
                <a16:creationId xmlns:a16="http://schemas.microsoft.com/office/drawing/2014/main" id="{1F60A771-8BBC-4565-AB09-402DA7CB2780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6298609" y="3788813"/>
            <a:ext cx="2330726" cy="804859"/>
          </a:xfrm>
        </p:spPr>
        <p:txBody>
          <a:bodyPr lIns="0" rIns="0" rtlCol="0" anchor="b">
            <a:noAutofit/>
          </a:bodyPr>
          <a:lstStyle>
            <a:lvl1pPr marL="0" indent="0" algn="ctr">
              <a:buNone/>
              <a:defRPr lang="en-US" sz="32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№</a:t>
            </a:r>
          </a:p>
        </p:txBody>
      </p:sp>
      <p:sp>
        <p:nvSpPr>
          <p:cNvPr id="19" name="Текст 2">
            <a:extLst>
              <a:ext uri="{FF2B5EF4-FFF2-40B4-BE49-F238E27FC236}">
                <a16:creationId xmlns:a16="http://schemas.microsoft.com/office/drawing/2014/main" id="{D3C675D6-83FA-4036-B516-098EDCAF2506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6298609" y="4464810"/>
            <a:ext cx="2330726" cy="438505"/>
          </a:xfrm>
        </p:spPr>
        <p:txBody>
          <a:bodyPr lIns="0" rIns="0" rtlCol="0" anchor="b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22" name="Объект 3">
            <a:extLst>
              <a:ext uri="{FF2B5EF4-FFF2-40B4-BE49-F238E27FC236}">
                <a16:creationId xmlns:a16="http://schemas.microsoft.com/office/drawing/2014/main" id="{C464A9BD-B815-4632-8F54-6EB70E48BAFF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6298609" y="5120722"/>
            <a:ext cx="2330726" cy="853167"/>
          </a:xfrm>
        </p:spPr>
        <p:txBody>
          <a:bodyPr lIns="0" rIns="0" rtlCol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26" name="Объект 10">
            <a:extLst>
              <a:ext uri="{FF2B5EF4-FFF2-40B4-BE49-F238E27FC236}">
                <a16:creationId xmlns:a16="http://schemas.microsoft.com/office/drawing/2014/main" id="{CEB4C3DB-E51E-4479-90C2-DFE5DB4B2482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9260321" y="2370670"/>
            <a:ext cx="1856232" cy="1664208"/>
          </a:xfrm>
        </p:spPr>
        <p:txBody>
          <a:bodyPr rtlCol="0"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1050"/>
            </a:lvl4pPr>
            <a:lvl5pPr marL="1828800" indent="0">
              <a:buNone/>
              <a:defRPr sz="1050"/>
            </a:lvl5pPr>
          </a:lstStyle>
          <a:p>
            <a:pPr lvl="0" rtl="0"/>
            <a:r>
              <a:rPr lang="ru-RU" noProof="0"/>
              <a:t>Щелкните, чтобы добавить содержимое</a:t>
            </a:r>
          </a:p>
        </p:txBody>
      </p:sp>
      <p:sp>
        <p:nvSpPr>
          <p:cNvPr id="14" name="Текст 2">
            <a:extLst>
              <a:ext uri="{FF2B5EF4-FFF2-40B4-BE49-F238E27FC236}">
                <a16:creationId xmlns:a16="http://schemas.microsoft.com/office/drawing/2014/main" id="{84A1E92D-A5BF-4268-BFF3-1418A1F03589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9023074" y="3788457"/>
            <a:ext cx="2330726" cy="804859"/>
          </a:xfrm>
        </p:spPr>
        <p:txBody>
          <a:bodyPr lIns="0" rIns="0" rtlCol="0" anchor="b">
            <a:noAutofit/>
          </a:bodyPr>
          <a:lstStyle>
            <a:lvl1pPr marL="0" indent="0" algn="ctr">
              <a:buNone/>
              <a:defRPr lang="en-US" sz="32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№</a:t>
            </a:r>
          </a:p>
        </p:txBody>
      </p:sp>
      <p:sp>
        <p:nvSpPr>
          <p:cNvPr id="23" name="Текст 2">
            <a:extLst>
              <a:ext uri="{FF2B5EF4-FFF2-40B4-BE49-F238E27FC236}">
                <a16:creationId xmlns:a16="http://schemas.microsoft.com/office/drawing/2014/main" id="{B6439AAC-8A96-4015-8A87-ED8DF7027B60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9023074" y="4464454"/>
            <a:ext cx="2330726" cy="438505"/>
          </a:xfrm>
        </p:spPr>
        <p:txBody>
          <a:bodyPr lIns="0" rIns="0" rtlCol="0" anchor="b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463D7850-C2A6-43CE-BBE4-8E81A0A593B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1238250" cy="1328057"/>
          </a:xfrm>
          <a:prstGeom prst="line">
            <a:avLst/>
          </a:prstGeom>
          <a:ln w="31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id="{EBAD3E03-2E3B-440C-9105-6F9D33006D6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3790950" cy="892177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Объект 3">
            <a:extLst>
              <a:ext uri="{FF2B5EF4-FFF2-40B4-BE49-F238E27FC236}">
                <a16:creationId xmlns:a16="http://schemas.microsoft.com/office/drawing/2014/main" id="{492F9083-A886-4EEB-94D6-1FAE6DC33000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9023074" y="5120366"/>
            <a:ext cx="2330726" cy="853167"/>
          </a:xfrm>
        </p:spPr>
        <p:txBody>
          <a:bodyPr lIns="0" rIns="0" rtlCol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sz="900"/>
            </a:lvl1pPr>
          </a:lstStyle>
          <a:p>
            <a:pPr rtl="0"/>
            <a:r>
              <a:rPr lang="ru-RU" noProof="0"/>
              <a:t>20ГГ</a:t>
            </a:r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sz="900"/>
            </a:lvl1pPr>
          </a:lstStyle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sz="900"/>
            </a:lvl1pPr>
          </a:lstStyle>
          <a:p>
            <a:pPr rtl="0"/>
            <a:fld id="{B5CEABB6-07DC-46E8-9B57-56EC44A396E5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3866963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Свод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3A3821F-4537-4AE7-8829-C2E3AE60F6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76875" y="1671639"/>
            <a:ext cx="5111750" cy="1204912"/>
          </a:xfrm>
        </p:spPr>
        <p:txBody>
          <a:bodyPr rtlCol="0" anchor="b">
            <a:normAutofit/>
          </a:bodyPr>
          <a:lstStyle>
            <a:lvl1pPr>
              <a:defRPr lang="en-US" sz="2800" kern="1200" cap="all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2FD4279-EA62-4397-878A-73F4948DB17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476875" y="3682546"/>
            <a:ext cx="5111750" cy="1525588"/>
          </a:xfrm>
        </p:spPr>
        <p:txBody>
          <a:bodyPr rtlCol="0" anchor="b"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D87F08D6-2CA7-4A5A-BE34-07113DCA535D}"/>
              </a:ext>
            </a:extLst>
          </p:cNvPr>
          <p:cNvCxnSpPr>
            <a:cxnSpLocks/>
          </p:cNvCxnSpPr>
          <p:nvPr/>
        </p:nvCxnSpPr>
        <p:spPr>
          <a:xfrm flipH="1" flipV="1">
            <a:off x="0" y="876300"/>
            <a:ext cx="4762500" cy="1628775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A768C87F-B9C3-4DFF-8454-F3F52CE4346B}"/>
              </a:ext>
            </a:extLst>
          </p:cNvPr>
          <p:cNvCxnSpPr>
            <a:cxnSpLocks/>
          </p:cNvCxnSpPr>
          <p:nvPr/>
        </p:nvCxnSpPr>
        <p:spPr>
          <a:xfrm flipH="1" flipV="1">
            <a:off x="2638425" y="0"/>
            <a:ext cx="2124076" cy="5186363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Дата 6">
            <a:extLst>
              <a:ext uri="{FF2B5EF4-FFF2-40B4-BE49-F238E27FC236}">
                <a16:creationId xmlns:a16="http://schemas.microsoft.com/office/drawing/2014/main" id="{71F34533-9677-48AF-9374-976825F4BB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r>
              <a:rPr lang="ru-RU" noProof="0"/>
              <a:t>20ГГ</a:t>
            </a:r>
          </a:p>
        </p:txBody>
      </p:sp>
      <p:sp>
        <p:nvSpPr>
          <p:cNvPr id="22" name="Нижний колонтитул 7">
            <a:extLst>
              <a:ext uri="{FF2B5EF4-FFF2-40B4-BE49-F238E27FC236}">
                <a16:creationId xmlns:a16="http://schemas.microsoft.com/office/drawing/2014/main" id="{4FAB8A26-B99E-4F96-8327-A932A14F2C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24" name="Номер слайда 8">
            <a:extLst>
              <a:ext uri="{FF2B5EF4-FFF2-40B4-BE49-F238E27FC236}">
                <a16:creationId xmlns:a16="http://schemas.microsoft.com/office/drawing/2014/main" id="{EB0962D2-BCC3-48AB-A769-2A7327D291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fld id="{B5CEABB6-07DC-46E8-9B57-56EC44A396E5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6163167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00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ключение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15B3628-62D7-4A6D-A79F-34DE91DBA31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267200" y="1615736"/>
            <a:ext cx="4179570" cy="1524735"/>
          </a:xfrm>
        </p:spPr>
        <p:txBody>
          <a:bodyPr rtlCol="0" anchor="b">
            <a:noAutofit/>
          </a:bodyPr>
          <a:lstStyle>
            <a:lvl1pPr algn="l">
              <a:defRPr sz="3200" spc="1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 noProof="0"/>
              <a:t>СТИЛЬ ОБРАЗЦА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5457758-A125-4CEA-A3D5-CBD010417B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67200" y="3238103"/>
            <a:ext cx="4179570" cy="2004161"/>
          </a:xfrm>
        </p:spPr>
        <p:txBody>
          <a:bodyPr rtlCol="0">
            <a:normAutofit/>
          </a:bodyPr>
          <a:lstStyle>
            <a:lvl1pPr marL="0" indent="0" algn="l">
              <a:lnSpc>
                <a:spcPct val="150000"/>
              </a:lnSpc>
              <a:buNone/>
              <a:defRPr sz="14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/>
              <a:t>Образец подзаголовка</a:t>
            </a:r>
          </a:p>
        </p:txBody>
      </p:sp>
      <p:pic>
        <p:nvPicPr>
          <p:cNvPr id="6" name="Графический объект 5">
            <a:extLst>
              <a:ext uri="{FF2B5EF4-FFF2-40B4-BE49-F238E27FC236}">
                <a16:creationId xmlns:a16="http://schemas.microsoft.com/office/drawing/2014/main" id="{ED3361C9-310A-4255-A94E-B77588962D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0" y="0"/>
            <a:ext cx="3176938" cy="6858000"/>
          </a:xfrm>
          <a:prstGeom prst="rect">
            <a:avLst/>
          </a:prstGeom>
        </p:spPr>
      </p:pic>
      <p:sp>
        <p:nvSpPr>
          <p:cNvPr id="9" name="Дата 6">
            <a:extLst>
              <a:ext uri="{FF2B5EF4-FFF2-40B4-BE49-F238E27FC236}">
                <a16:creationId xmlns:a16="http://schemas.microsoft.com/office/drawing/2014/main" id="{BF358517-D7B7-40D0-A9D0-B650C80898A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67200" y="6356350"/>
            <a:ext cx="1774371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r>
              <a:rPr lang="ru-RU" noProof="0"/>
              <a:t>20ГГ</a:t>
            </a:r>
          </a:p>
        </p:txBody>
      </p:sp>
      <p:sp>
        <p:nvSpPr>
          <p:cNvPr id="10" name="Нижний колонтитул 7">
            <a:extLst>
              <a:ext uri="{FF2B5EF4-FFF2-40B4-BE49-F238E27FC236}">
                <a16:creationId xmlns:a16="http://schemas.microsoft.com/office/drawing/2014/main" id="{6026D44C-0B39-4DE1-A0FC-5615DDAAE3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79721" y="6356350"/>
            <a:ext cx="2661557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11" name="Номер слайда 8">
            <a:extLst>
              <a:ext uri="{FF2B5EF4-FFF2-40B4-BE49-F238E27FC236}">
                <a16:creationId xmlns:a16="http://schemas.microsoft.com/office/drawing/2014/main" id="{0F8222B4-B618-42C4-8BDB-D2E4DF2F22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579428" y="6356350"/>
            <a:ext cx="1774371" cy="365125"/>
          </a:xfrm>
        </p:spPr>
        <p:txBody>
          <a:bodyPr rtlCol="0"/>
          <a:lstStyle>
            <a:lvl1pPr>
              <a:defRPr sz="900"/>
            </a:lvl1pPr>
          </a:lstStyle>
          <a:p>
            <a:pPr rtl="0"/>
            <a:fld id="{B5CEABB6-07DC-46E8-9B57-56EC44A396E5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4293551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F4C17E5-24ED-44BC-BA50-02EF903552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833D101-3AF0-4F06-90ED-B83615C36C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2AE9FDE-AF95-49F8-A927-35A23C9E65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noProof="0"/>
              <a:t>20ГГ</a:t>
            </a:r>
            <a:endParaRPr lang="ru-RU" noProof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C2E900D-8FF9-4E80-860D-89C2D3B4E4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noProof="0"/>
              <a:t>Набор слайдов для презентации</a:t>
            </a:r>
            <a:endParaRPr lang="ru-RU" noProof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1A66A0C-1415-46A3-A1FF-BE18C70873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5CEABB6-07DC-46E8-9B57-56EC44A396E5}" type="slidenum">
              <a:rPr lang="ru-RU" noProof="0" smtClean="0"/>
              <a:pPr/>
              <a:t>‹#›</a:t>
            </a:fld>
            <a:endParaRPr lang="ru-RU" noProof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84521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70" r:id="rId3"/>
    <p:sldLayoutId id="2147483688" r:id="rId4"/>
    <p:sldLayoutId id="2147483694" r:id="rId5"/>
    <p:sldLayoutId id="2147483697" r:id="rId6"/>
    <p:sldLayoutId id="2147483673" r:id="rId7"/>
    <p:sldLayoutId id="2147483676" r:id="rId8"/>
    <p:sldLayoutId id="2147483672" r:id="rId9"/>
    <p:sldLayoutId id="2147483699" r:id="rId10"/>
    <p:sldLayoutId id="2147483671" r:id="rId11"/>
    <p:sldLayoutId id="2147483700" r:id="rId12"/>
    <p:sldLayoutId id="2147483692" r:id="rId13"/>
    <p:sldLayoutId id="2147483681" r:id="rId14"/>
    <p:sldLayoutId id="2147483674" r:id="rId15"/>
    <p:sldLayoutId id="2147483675" r:id="rId16"/>
    <p:sldLayoutId id="2147483696" r:id="rId17"/>
    <p:sldLayoutId id="2147483677" r:id="rId18"/>
    <p:sldLayoutId id="2147483678" r:id="rId19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cap="all" baseline="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7.e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6.png"/><Relationship Id="rId4" Type="http://schemas.openxmlformats.org/officeDocument/2006/relationships/chart" Target="../charts/char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4" Type="http://schemas.openxmlformats.org/officeDocument/2006/relationships/chart" Target="../charts/char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5.xml"/><Relationship Id="rId5" Type="http://schemas.openxmlformats.org/officeDocument/2006/relationships/chart" Target="../charts/chart7.xml"/><Relationship Id="rId4" Type="http://schemas.openxmlformats.org/officeDocument/2006/relationships/chart" Target="../charts/char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6.png"/><Relationship Id="rId4" Type="http://schemas.openxmlformats.org/officeDocument/2006/relationships/image" Target="../media/image18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9.e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22.jpeg"/><Relationship Id="rId5" Type="http://schemas.openxmlformats.org/officeDocument/2006/relationships/image" Target="../media/image21.png"/><Relationship Id="rId4" Type="http://schemas.openxmlformats.org/officeDocument/2006/relationships/image" Target="../media/image20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25.e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1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26.emf"/><Relationship Id="rId4" Type="http://schemas.openxmlformats.org/officeDocument/2006/relationships/oleObject" Target="../embeddings/oleObject5.bin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Layout" Target="../slideLayouts/slideLayout9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31.emf"/><Relationship Id="rId4" Type="http://schemas.openxmlformats.org/officeDocument/2006/relationships/oleObject" Target="../embeddings/oleObject6.bin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32.emf"/><Relationship Id="rId4" Type="http://schemas.openxmlformats.org/officeDocument/2006/relationships/oleObject" Target="../embeddings/oleObject7.bin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0.bin"/><Relationship Id="rId3" Type="http://schemas.openxmlformats.org/officeDocument/2006/relationships/image" Target="../media/image16.png"/><Relationship Id="rId7" Type="http://schemas.openxmlformats.org/officeDocument/2006/relationships/image" Target="../media/image37.emf"/><Relationship Id="rId2" Type="http://schemas.openxmlformats.org/officeDocument/2006/relationships/slideLayout" Target="../slideLayouts/slideLayout15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9.bin"/><Relationship Id="rId11" Type="http://schemas.openxmlformats.org/officeDocument/2006/relationships/image" Target="../media/image39.emf"/><Relationship Id="rId5" Type="http://schemas.openxmlformats.org/officeDocument/2006/relationships/image" Target="../media/image36.emf"/><Relationship Id="rId10" Type="http://schemas.openxmlformats.org/officeDocument/2006/relationships/oleObject" Target="../embeddings/oleObject11.bin"/><Relationship Id="rId4" Type="http://schemas.openxmlformats.org/officeDocument/2006/relationships/oleObject" Target="../embeddings/oleObject8.bin"/><Relationship Id="rId9" Type="http://schemas.openxmlformats.org/officeDocument/2006/relationships/image" Target="../media/image38.emf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901B20D-4C28-4DA3-ABBD-718C22A5E5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16041" y="4627140"/>
            <a:ext cx="4941770" cy="1777310"/>
          </a:xfrm>
        </p:spPr>
        <p:txBody>
          <a:bodyPr rtlCol="0">
            <a:normAutofit/>
          </a:bodyPr>
          <a:lstStyle/>
          <a:p>
            <a:r>
              <a:rPr lang="ru-RU" sz="1800" b="1" kern="10" dirty="0">
                <a:solidFill>
                  <a:schemeClr val="accent3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Докладчик: </a:t>
            </a:r>
          </a:p>
          <a:p>
            <a:r>
              <a:rPr lang="ru-RU" sz="1800" b="1" kern="10" dirty="0">
                <a:solidFill>
                  <a:schemeClr val="accent3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Заместитель мэра – председатель </a:t>
            </a:r>
          </a:p>
          <a:p>
            <a:r>
              <a:rPr lang="ru-RU" sz="1800" b="1" kern="10" dirty="0">
                <a:solidFill>
                  <a:schemeClr val="accent3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комитета по экономике и финансам</a:t>
            </a:r>
          </a:p>
          <a:p>
            <a:r>
              <a:rPr lang="ru-RU" sz="1800" b="1" kern="10" dirty="0" err="1">
                <a:solidFill>
                  <a:schemeClr val="accent3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Касимовская</a:t>
            </a:r>
            <a:r>
              <a:rPr lang="ru-RU" sz="1800" b="1" kern="10" dirty="0">
                <a:solidFill>
                  <a:schemeClr val="accent3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Наталья Александровна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952596" y="1703263"/>
            <a:ext cx="8286808" cy="34624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5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accent1">
                    <a:lumMod val="90000"/>
                  </a:schemeClr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ДЛЯ ГРАЖДАН</a:t>
            </a:r>
          </a:p>
          <a:p>
            <a:pPr algn="ctr"/>
            <a:r>
              <a:rPr lang="ru-RU" sz="35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accent3">
                    <a:lumMod val="10000"/>
                  </a:schemeClr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Отчет </a:t>
            </a:r>
            <a:r>
              <a:rPr lang="ru-RU" sz="35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accent3">
                    <a:lumMod val="10000"/>
                  </a:schemeClr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об исполнении бюджета</a:t>
            </a:r>
          </a:p>
          <a:p>
            <a:pPr algn="ctr"/>
            <a:r>
              <a:rPr lang="ru-RU" sz="35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accent3">
                    <a:lumMod val="10000"/>
                  </a:schemeClr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Усольского муниципального района </a:t>
            </a:r>
          </a:p>
          <a:p>
            <a:pPr algn="ctr"/>
            <a:r>
              <a:rPr lang="ru-RU" sz="35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accent3">
                    <a:lumMod val="10000"/>
                  </a:schemeClr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Иркутской области</a:t>
            </a:r>
          </a:p>
          <a:p>
            <a:pPr algn="ctr"/>
            <a:r>
              <a:rPr lang="ru-RU" sz="35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accent3">
                    <a:lumMod val="10000"/>
                  </a:schemeClr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sz="35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accent3">
                    <a:lumMod val="10000"/>
                  </a:schemeClr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2025 </a:t>
            </a:r>
            <a:r>
              <a:rPr lang="ru-RU" sz="35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accent3">
                    <a:lumMod val="10000"/>
                  </a:schemeClr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год</a:t>
            </a:r>
          </a:p>
          <a:p>
            <a:pPr algn="ctr"/>
            <a:endParaRPr lang="ru-RU" sz="44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2">
                  <a:lumMod val="50000"/>
                </a:schemeClr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5569" y="116632"/>
            <a:ext cx="1400862" cy="1586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24253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5E3EA69-4E0E-41BD-8095-A124225A2647}"/>
              </a:ext>
              <a:ext uri="{C183D7F6-B498-43B3-948B-1728B52AA6E4}">
                <adec:decorative xmlns:adec="http://schemas.microsoft.com/office/drawing/2017/decorative" xmlns="" val="0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66998" y="1078749"/>
            <a:ext cx="10503824" cy="5039418"/>
          </a:xfrm>
        </p:spPr>
        <p:txBody>
          <a:bodyPr rtlCol="0">
            <a:normAutofit/>
          </a:bodyPr>
          <a:lstStyle/>
          <a:p>
            <a:pPr algn="just" defTabSz="774131">
              <a:defRPr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параметры бюджета </a:t>
            </a:r>
            <a:r>
              <a:rPr lang="ru-RU" sz="20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Усольского</a:t>
            </a: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муниципального района  Иркутской области на 202</a:t>
            </a:r>
            <a:r>
              <a:rPr lang="en-US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год и на плановый период 202</a:t>
            </a:r>
            <a:r>
              <a:rPr lang="en-US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202</a:t>
            </a:r>
            <a:r>
              <a:rPr lang="en-US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годов утверждены решением районной Думы </a:t>
            </a:r>
            <a:r>
              <a:rPr lang="ru-RU" sz="2000" b="1" u="sng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2</a:t>
            </a:r>
            <a:r>
              <a:rPr lang="en-US" sz="2000" b="1" u="sng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2000" b="1" u="sng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декабря 202</a:t>
            </a:r>
            <a:r>
              <a:rPr lang="en-US" sz="2000" b="1" u="sng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2000" b="1" u="sng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года № </a:t>
            </a:r>
            <a:r>
              <a:rPr lang="en-US" sz="2000" b="1" u="sng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111</a:t>
            </a:r>
            <a:r>
              <a:rPr lang="ru-RU" sz="2000" b="1" u="sng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«Об утверждении бюджета </a:t>
            </a:r>
            <a:r>
              <a:rPr lang="ru-RU" sz="20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Усольского</a:t>
            </a: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муниципального района Иркутской области на 202</a:t>
            </a:r>
            <a:r>
              <a:rPr lang="en-US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год и на плановый период 202</a:t>
            </a:r>
            <a:r>
              <a:rPr lang="en-US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202</a:t>
            </a:r>
            <a:r>
              <a:rPr lang="en-US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годов».</a:t>
            </a:r>
          </a:p>
          <a:p>
            <a:pPr algn="just" defTabSz="774131">
              <a:defRPr/>
            </a:pP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В течение отчетного периода в бюджет района были внесены изменения и дополнения решением Думы:</a:t>
            </a:r>
          </a:p>
          <a:p>
            <a:pPr algn="just" defTabSz="774131">
              <a:defRPr/>
            </a:pP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от 2</a:t>
            </a:r>
            <a:r>
              <a:rPr lang="en-US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.02.202</a:t>
            </a:r>
            <a:r>
              <a:rPr lang="en-US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 № </a:t>
            </a:r>
            <a:r>
              <a:rPr lang="en-US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119</a:t>
            </a: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algn="just" defTabSz="774131">
              <a:defRPr/>
            </a:pP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от 2</a:t>
            </a:r>
            <a:r>
              <a:rPr lang="en-US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.0</a:t>
            </a:r>
            <a:r>
              <a:rPr lang="en-US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.202</a:t>
            </a:r>
            <a:r>
              <a:rPr lang="en-US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 № </a:t>
            </a:r>
            <a:r>
              <a:rPr lang="en-US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141,</a:t>
            </a: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 defTabSz="774131">
              <a:defRPr/>
            </a:pP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от </a:t>
            </a:r>
            <a:r>
              <a:rPr lang="en-US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</a:t>
            </a: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.202</a:t>
            </a:r>
            <a:r>
              <a:rPr lang="en-US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 № 1</a:t>
            </a:r>
            <a:r>
              <a:rPr lang="en-US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61</a:t>
            </a: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algn="just" defTabSz="774131">
              <a:defRPr/>
            </a:pP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от </a:t>
            </a:r>
            <a:r>
              <a:rPr lang="en-US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</a:t>
            </a: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.12.202</a:t>
            </a:r>
            <a:r>
              <a:rPr lang="en-US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 № 1</a:t>
            </a:r>
            <a:r>
              <a:rPr lang="en-US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67</a:t>
            </a: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88463" cy="936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34949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5031FE9-9059-4FE8-B4AC-9771F23A1B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txBody>
          <a:bodyPr rtlCol="0">
            <a:normAutofit/>
          </a:bodyPr>
          <a:lstStyle/>
          <a:p>
            <a:r>
              <a:rPr lang="ru-RU" sz="2000" b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ПАРАМЕТРЫ БЮДЖЕТА</a:t>
            </a:r>
            <a:br>
              <a:rPr lang="ru-RU" sz="2000" b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УСОЛЬСКОГО МУНИЦИПАЛЬНОГО РАЙОНА ИРКУТСКОЙ ОБЛАСТИ </a:t>
            </a:r>
            <a:br>
              <a:rPr lang="ru-RU" sz="2000" b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sz="2000" b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 </a:t>
            </a:r>
            <a:r>
              <a:rPr lang="ru-RU" sz="2000" b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- 202</a:t>
            </a:r>
            <a:r>
              <a:rPr lang="en-US" sz="2000" b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sz="2000" b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ГОДЫ</a:t>
            </a:r>
          </a:p>
        </p:txBody>
      </p:sp>
      <p:pic>
        <p:nvPicPr>
          <p:cNvPr id="26" name="Рисунок 2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88463" cy="936104"/>
          </a:xfrm>
          <a:prstGeom prst="rect">
            <a:avLst/>
          </a:prstGeom>
        </p:spPr>
      </p:pic>
      <p:sp>
        <p:nvSpPr>
          <p:cNvPr id="27" name="Rectangle 71"/>
          <p:cNvSpPr>
            <a:spLocks noChangeArrowheads="1"/>
          </p:cNvSpPr>
          <p:nvPr/>
        </p:nvSpPr>
        <p:spPr bwMode="auto">
          <a:xfrm>
            <a:off x="10904538" y="806972"/>
            <a:ext cx="1287462" cy="296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7086" tIns="43543" rIns="87086" bIns="43543">
            <a:spAutoFit/>
          </a:bodyPr>
          <a:lstStyle>
            <a:lvl1pPr defTabSz="1028700"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36613" indent="-322263" defTabSz="1028700">
              <a:spcBef>
                <a:spcPct val="20000"/>
              </a:spcBef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85875" indent="-257175" defTabSz="1028700"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800225" indent="-257175" defTabSz="1028700">
              <a:spcBef>
                <a:spcPct val="20000"/>
              </a:spcBef>
              <a:buFont typeface="Wingdings" panose="05000000000000000000" pitchFamily="2" charset="2"/>
              <a:buChar char="§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314575" indent="-257175" defTabSz="1028700"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771775" indent="-257175" defTabSz="10287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228975" indent="-257175" defTabSz="10287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686175" indent="-257175" defTabSz="10287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143375" indent="-257175" defTabSz="10287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ru-RU" sz="1355" b="1" dirty="0" err="1">
                <a:solidFill>
                  <a:srgbClr val="000000"/>
                </a:solidFill>
                <a:cs typeface="Arial" panose="020B0604020202020204" pitchFamily="34" charset="0"/>
              </a:rPr>
              <a:t>тыс.руб</a:t>
            </a:r>
            <a:r>
              <a:rPr lang="ru-RU" sz="1355" b="1" dirty="0">
                <a:solidFill>
                  <a:srgbClr val="000000"/>
                </a:solidFill>
                <a:cs typeface="Arial" panose="020B0604020202020204" pitchFamily="34" charset="0"/>
              </a:rPr>
              <a:t>.</a:t>
            </a:r>
          </a:p>
        </p:txBody>
      </p:sp>
      <p:graphicFrame>
        <p:nvGraphicFramePr>
          <p:cNvPr id="9" name="Group 1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8199901"/>
              </p:ext>
            </p:extLst>
          </p:nvPr>
        </p:nvGraphicFramePr>
        <p:xfrm>
          <a:off x="930276" y="1063840"/>
          <a:ext cx="10700893" cy="2373100"/>
        </p:xfrm>
        <a:graphic>
          <a:graphicData uri="http://schemas.openxmlformats.org/drawingml/2006/table">
            <a:tbl>
              <a:tblPr/>
              <a:tblGrid>
                <a:gridCol w="29630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461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032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03289">
                  <a:extLst>
                    <a:ext uri="{9D8B030D-6E8A-4147-A177-3AD203B41FA5}">
                      <a16:colId xmlns:a16="http://schemas.microsoft.com/office/drawing/2014/main" val="845738562"/>
                    </a:ext>
                  </a:extLst>
                </a:gridCol>
                <a:gridCol w="120620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1422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6471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9775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Наименование</a:t>
                      </a:r>
                    </a:p>
                  </a:txBody>
                  <a:tcPr marL="85695" marR="85695" marT="44554" marB="4455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Исполнение 2024 год</a:t>
                      </a:r>
                    </a:p>
                  </a:txBody>
                  <a:tcPr marL="85695" marR="85695" marT="44554" marB="4455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План </a:t>
                      </a:r>
                    </a:p>
                    <a:p>
                      <a:pPr algn="ctr"/>
                      <a:r>
                        <a:rPr lang="ru-RU" sz="12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 202</a:t>
                      </a:r>
                      <a:r>
                        <a:rPr lang="en-US" sz="12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r>
                        <a:rPr lang="ru-RU" sz="12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год</a:t>
                      </a:r>
                      <a:endParaRPr lang="ru-RU" sz="12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5695" marR="85695" marT="44554" marB="4455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Исполнение 202</a:t>
                      </a: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год</a:t>
                      </a:r>
                    </a:p>
                  </a:txBody>
                  <a:tcPr marL="85695" marR="85695" marT="44554" marB="4455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Динамика исполнения 202</a:t>
                      </a: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/202</a:t>
                      </a: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, %</a:t>
                      </a:r>
                    </a:p>
                  </a:txBody>
                  <a:tcPr marL="85695" marR="85695" marT="44554" marB="4455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202</a:t>
                      </a: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</a:t>
                      </a: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год (оценка)</a:t>
                      </a:r>
                    </a:p>
                  </a:txBody>
                  <a:tcPr marL="85695" marR="85695" marT="44554" marB="4455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Динамика 202</a:t>
                      </a: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</a:t>
                      </a: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/202</a:t>
                      </a: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, %</a:t>
                      </a:r>
                    </a:p>
                  </a:txBody>
                  <a:tcPr marL="85695" marR="85695" marT="44554" marB="4455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624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ru-RU" sz="1400" b="1" i="1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ДОХОДЫ, всего, в </a:t>
                      </a:r>
                      <a:r>
                        <a:rPr kumimoji="0" lang="ru-RU" sz="1400" b="1" i="1" u="sng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т.ч</a:t>
                      </a:r>
                      <a:r>
                        <a:rPr kumimoji="0" lang="ru-RU" sz="1400" b="1" i="1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.:</a:t>
                      </a:r>
                    </a:p>
                  </a:txBody>
                  <a:tcPr marL="85695" marR="85695" marT="44554" marB="4455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u="sng" dirty="0" smtClean="0">
                          <a:solidFill>
                            <a:schemeClr val="tx1"/>
                          </a:solidFill>
                          <a:latin typeface="+mj-lt"/>
                        </a:rPr>
                        <a:t>2 565 962,20</a:t>
                      </a:r>
                      <a:endParaRPr lang="ru-RU" sz="1400" b="1" i="1" u="sng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85695" marR="85695" marT="44554" marB="4455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u="sng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2 669 913,00</a:t>
                      </a:r>
                      <a:endParaRPr lang="ru-RU" sz="1400" b="1" i="1" u="sng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5695" marR="85695" marT="44554" marB="4455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u="sng" dirty="0" smtClean="0">
                          <a:solidFill>
                            <a:schemeClr val="tx1"/>
                          </a:solidFill>
                          <a:latin typeface="+mj-lt"/>
                        </a:rPr>
                        <a:t>2 683 333,73</a:t>
                      </a:r>
                      <a:endParaRPr lang="ru-RU" sz="1400" b="1" i="1" u="sng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85695" marR="85695" marT="44554" marB="4455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1400" b="1" i="1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104,57</a:t>
                      </a:r>
                    </a:p>
                  </a:txBody>
                  <a:tcPr marL="85695" marR="85695" marT="44554" marB="4455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1400" b="1" i="1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2 583 130,80</a:t>
                      </a:r>
                    </a:p>
                  </a:txBody>
                  <a:tcPr marL="85695" marR="85695" marT="44554" marB="4455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1400" b="1" i="1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96,27</a:t>
                      </a:r>
                    </a:p>
                  </a:txBody>
                  <a:tcPr marL="85695" marR="85695" marT="44554" marB="4455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727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Налоговые и неналоговые</a:t>
                      </a:r>
                    </a:p>
                  </a:txBody>
                  <a:tcPr marL="85695" marR="85695" marT="44554" marB="4455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624 174,38</a:t>
                      </a:r>
                      <a:endParaRPr lang="ru-RU" sz="1400" b="1" i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85695" marR="85695" marT="44554" marB="4455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729 976,31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5695" marR="85695" marT="44554" marB="4455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743 853,71</a:t>
                      </a:r>
                      <a:endParaRPr lang="ru-RU" sz="1400" b="1" i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85695" marR="85695" marT="44554" marB="4455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119,17</a:t>
                      </a:r>
                    </a:p>
                  </a:txBody>
                  <a:tcPr marL="85695" marR="85695" marT="44554" marB="4455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775 185,11</a:t>
                      </a:r>
                    </a:p>
                  </a:txBody>
                  <a:tcPr marL="85695" marR="85695" marT="44554" marB="4455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104,21</a:t>
                      </a:r>
                    </a:p>
                  </a:txBody>
                  <a:tcPr marL="85695" marR="85695" marT="44554" marB="4455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727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Безвозмездные поступления</a:t>
                      </a:r>
                    </a:p>
                  </a:txBody>
                  <a:tcPr marL="85695" marR="85695" marT="44554" marB="4455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1 941 787,82</a:t>
                      </a:r>
                      <a:endParaRPr lang="ru-RU" sz="1400" b="1" i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85695" marR="85695" marT="44554" marB="4455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1 939 936,69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5695" marR="85695" marT="44554" marB="4455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1 939 480,03</a:t>
                      </a:r>
                      <a:endParaRPr lang="ru-RU" sz="1400" b="1" i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85695" marR="85695" marT="44554" marB="4455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99,88</a:t>
                      </a:r>
                    </a:p>
                  </a:txBody>
                  <a:tcPr marL="85695" marR="85695" marT="44554" marB="4455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1 807 945,69</a:t>
                      </a:r>
                    </a:p>
                  </a:txBody>
                  <a:tcPr marL="85695" marR="85695" marT="44554" marB="4455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93,22</a:t>
                      </a:r>
                    </a:p>
                  </a:txBody>
                  <a:tcPr marL="85695" marR="85695" marT="44554" marB="4455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727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1400" b="1" i="1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РАСХОДЫ:</a:t>
                      </a:r>
                    </a:p>
                  </a:txBody>
                  <a:tcPr marL="85695" marR="85695" marT="44554" marB="4455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u="sng" baseline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2 568 987,97</a:t>
                      </a:r>
                    </a:p>
                  </a:txBody>
                  <a:tcPr marL="85695" marR="85695" marT="44554" marB="4455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i="1" u="sng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2 727 657,43</a:t>
                      </a:r>
                      <a:endParaRPr lang="ru-RU" sz="1400" b="1" i="1" u="sng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5695" marR="85695" marT="44554" marB="4455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u="sng" baseline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2 </a:t>
                      </a:r>
                      <a:r>
                        <a:rPr lang="en-US" sz="1400" b="1" i="1" u="sng" baseline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679 814,69</a:t>
                      </a:r>
                      <a:endParaRPr lang="ru-RU" sz="1400" b="1" i="1" u="sng" baseline="0" dirty="0" smtClean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85695" marR="85695" marT="44554" marB="4455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400" b="1" i="1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104,31</a:t>
                      </a:r>
                      <a:endParaRPr kumimoji="0" lang="ru-RU" sz="1400" b="1" i="1" u="sng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85695" marR="85695" marT="44554" marB="4455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400" b="1" i="1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2 </a:t>
                      </a:r>
                      <a:r>
                        <a:rPr kumimoji="0" lang="ru-RU" sz="1400" b="1" i="1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668 666,83</a:t>
                      </a:r>
                    </a:p>
                  </a:txBody>
                  <a:tcPr marL="85695" marR="85695" marT="44554" marB="4455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1400" b="1" i="1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99,58</a:t>
                      </a:r>
                    </a:p>
                  </a:txBody>
                  <a:tcPr marL="85695" marR="85695" marT="44554" marB="4455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727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ПРОФИЦИТ (+) / ДЕФИЦИТ (-)</a:t>
                      </a:r>
                    </a:p>
                  </a:txBody>
                  <a:tcPr marL="85695" marR="85695" marT="44554" marB="4455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-3 025,77</a:t>
                      </a:r>
                      <a:endParaRPr lang="ru-RU" sz="1400" b="1" i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85695" marR="85695" marT="44554" marB="4455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- 57 744,43</a:t>
                      </a:r>
                      <a:endParaRPr lang="ru-RU" sz="1200" b="1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5695" marR="85695" marT="44554" marB="4455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smtClean="0">
                          <a:solidFill>
                            <a:schemeClr val="tx1"/>
                          </a:solidFill>
                          <a:latin typeface="+mj-lt"/>
                        </a:rPr>
                        <a:t>3 </a:t>
                      </a:r>
                      <a:r>
                        <a:rPr lang="ru-RU" sz="1400" b="1" i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519,04</a:t>
                      </a:r>
                      <a:endParaRPr lang="ru-RU" sz="1400" b="1" i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85695" marR="85695" marT="44554" marB="4455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-</a:t>
                      </a:r>
                    </a:p>
                  </a:txBody>
                  <a:tcPr marL="85695" marR="85695" marT="44554" marB="4455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- 8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5</a:t>
                      </a: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536</a:t>
                      </a: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,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03</a:t>
                      </a:r>
                    </a:p>
                  </a:txBody>
                  <a:tcPr marL="85695" marR="85695" marT="44554" marB="4455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-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85695" marR="85695" marT="44554" marB="4455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7287166"/>
              </p:ext>
            </p:extLst>
          </p:nvPr>
        </p:nvGraphicFramePr>
        <p:xfrm>
          <a:off x="5244021" y="3998913"/>
          <a:ext cx="5953125" cy="2649536"/>
        </p:xfrm>
        <a:graphic>
          <a:graphicData uri="http://schemas.openxmlformats.org/drawingml/2006/table">
            <a:tbl>
              <a:tblPr/>
              <a:tblGrid>
                <a:gridCol w="30768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764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9974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85841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14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Расходы на социальную сферу</a:t>
                      </a:r>
                    </a:p>
                  </a:txBody>
                  <a:tcPr marL="85685" marR="85685" marT="44570" marB="4457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14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202</a:t>
                      </a:r>
                      <a:r>
                        <a:rPr kumimoji="0" lang="en-US" sz="14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  <a:r>
                        <a:rPr kumimoji="0" lang="ru-RU" sz="14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(факт)</a:t>
                      </a:r>
                    </a:p>
                  </a:txBody>
                  <a:tcPr marL="85685" marR="85685" marT="44570" marB="4457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14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Доля, %</a:t>
                      </a:r>
                    </a:p>
                  </a:txBody>
                  <a:tcPr marL="85685" marR="85685" marT="44570" marB="4457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2739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Образование</a:t>
                      </a:r>
                    </a:p>
                  </a:txBody>
                  <a:tcPr marL="85685" marR="85685" marT="44570" marB="4457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1 981 320,81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5685" marR="85685" marT="44570" marB="4457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73,93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5685" marR="85685" marT="44570" marB="4457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2739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Культура, кинематография</a:t>
                      </a:r>
                    </a:p>
                  </a:txBody>
                  <a:tcPr marL="85685" marR="85685" marT="44570" marB="4457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70 205,61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5685" marR="85685" marT="44570" marB="4457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2,62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5685" marR="85685" marT="44570" marB="4457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2739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Социальная политика </a:t>
                      </a:r>
                    </a:p>
                  </a:txBody>
                  <a:tcPr marL="85685" marR="85685" marT="44570" marB="4457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40 202,80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5685" marR="85685" marT="44570" marB="4457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1,5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5685" marR="85685" marT="44570" marB="4457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2739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Физическая культура и спорт</a:t>
                      </a:r>
                    </a:p>
                  </a:txBody>
                  <a:tcPr marL="85685" marR="85685" marT="44570" marB="4457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5 196,46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5685" marR="85685" marT="44570" marB="4457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0,19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5685" marR="85685" marT="44570" marB="4457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2739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1400" b="1" i="1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ВСЕГО:</a:t>
                      </a:r>
                    </a:p>
                  </a:txBody>
                  <a:tcPr marL="85685" marR="85685" marT="44570" marB="4457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2 096 925,68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5685" marR="85685" marT="44570" marB="4457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78,25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5685" marR="85685" marT="44570" marB="4457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11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65467877"/>
              </p:ext>
            </p:extLst>
          </p:nvPr>
        </p:nvGraphicFramePr>
        <p:xfrm>
          <a:off x="479424" y="3587750"/>
          <a:ext cx="3827399" cy="286791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0" name="Лист" r:id="rId5" imgW="3714750" imgH="2486198" progId="Excel.Sheet.8">
                  <p:embed/>
                </p:oleObj>
              </mc:Choice>
              <mc:Fallback>
                <p:oleObj name="Лист" r:id="rId5" imgW="3714750" imgH="2486198" progId="Excel.Sheet.8">
                  <p:embed/>
                  <p:pic>
                    <p:nvPicPr>
                      <p:cNvPr id="7255" name="Диаграмма 8"/>
                      <p:cNvPicPr>
                        <a:picLocks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9424" y="3587750"/>
                        <a:ext cx="3827399" cy="286791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Заголовок 1"/>
          <p:cNvSpPr>
            <a:spLocks/>
          </p:cNvSpPr>
          <p:nvPr/>
        </p:nvSpPr>
        <p:spPr bwMode="auto">
          <a:xfrm>
            <a:off x="2991295" y="3058320"/>
            <a:ext cx="8732837" cy="865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7086" tIns="43543" rIns="87086" bIns="43543" anchor="b"/>
          <a:lstStyle>
            <a:lvl1pPr defTabSz="1028700">
              <a:spcBef>
                <a:spcPct val="20000"/>
              </a:spcBef>
              <a:buClr>
                <a:srgbClr val="DD7E0E"/>
              </a:buClr>
              <a:buSzPct val="80000"/>
              <a:buFont typeface="Wingdings" panose="05000000000000000000" pitchFamily="2" charset="2"/>
              <a:buChar char="§"/>
              <a:tabLst>
                <a:tab pos="179388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36613" indent="-322263" defTabSz="1028700">
              <a:spcBef>
                <a:spcPct val="20000"/>
              </a:spcBef>
              <a:buClr>
                <a:srgbClr val="DD7E0E"/>
              </a:buClr>
              <a:buFont typeface="Arial" panose="020B0604020202020204" pitchFamily="34" charset="0"/>
              <a:buChar char="–"/>
              <a:defRPr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85875" indent="-257175" defTabSz="1028700">
              <a:spcBef>
                <a:spcPct val="20000"/>
              </a:spcBef>
              <a:buClr>
                <a:srgbClr val="DD7E0E"/>
              </a:buClr>
              <a:buFont typeface="Arial" panose="020B0604020202020204" pitchFamily="34" charset="0"/>
              <a:buChar char="•"/>
              <a:defRPr sz="16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800225" indent="-257175" defTabSz="102870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314575" indent="-257175" defTabSz="1028700">
              <a:spcBef>
                <a:spcPct val="20000"/>
              </a:spcBef>
              <a:buFont typeface="Arial" panose="020B0604020202020204" pitchFamily="34" charset="0"/>
              <a:buChar char="»"/>
              <a:defRPr sz="12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771775" indent="-257175" defTabSz="10287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2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228975" indent="-257175" defTabSz="10287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2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686175" indent="-257175" defTabSz="10287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2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143375" indent="-257175" defTabSz="10287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2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sz="1600" b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УДЕЛЬНЫЙ ВЕС РАСХОДОВ НА СОЦИАЛЬНУЮ СФЕРУ В </a:t>
            </a:r>
            <a:r>
              <a:rPr lang="ru-RU" sz="1600" b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sz="1600" b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sz="1600" b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ГОДУ – </a:t>
            </a:r>
            <a:r>
              <a:rPr lang="ru-RU" sz="1600" b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en-US" sz="1600" b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ru-RU" sz="1600" b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600" b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</a:t>
            </a:r>
            <a:r>
              <a:rPr lang="ru-RU" sz="1600" b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 </a:t>
            </a:r>
            <a:endParaRPr lang="ru-RU" sz="1600" b="1" dirty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39208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23C3221-5F04-4CA7-A86A-EEA8566A17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/>
          <a:p>
            <a:pPr rtl="0"/>
            <a:fld id="{B5CEABB6-07DC-46E8-9B57-56EC44A396E5}" type="slidenum">
              <a:rPr lang="ru-RU" smtClean="0"/>
              <a:pPr rtl="0"/>
              <a:t>4</a:t>
            </a:fld>
            <a:endParaRPr lang="ru-RU" dirty="0"/>
          </a:p>
        </p:txBody>
      </p:sp>
      <p:sp>
        <p:nvSpPr>
          <p:cNvPr id="8" name="Rectangle 71"/>
          <p:cNvSpPr>
            <a:spLocks noChangeArrowheads="1"/>
          </p:cNvSpPr>
          <p:nvPr/>
        </p:nvSpPr>
        <p:spPr bwMode="auto">
          <a:xfrm>
            <a:off x="10704512" y="879291"/>
            <a:ext cx="1287462" cy="296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7086" tIns="43543" rIns="87086" bIns="43543">
            <a:spAutoFit/>
          </a:bodyPr>
          <a:lstStyle>
            <a:lvl1pPr defTabSz="1028700"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36613" indent="-322263" defTabSz="1028700">
              <a:spcBef>
                <a:spcPct val="20000"/>
              </a:spcBef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85875" indent="-257175" defTabSz="1028700"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800225" indent="-257175" defTabSz="1028700">
              <a:spcBef>
                <a:spcPct val="20000"/>
              </a:spcBef>
              <a:buFont typeface="Wingdings" panose="05000000000000000000" pitchFamily="2" charset="2"/>
              <a:buChar char="§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314575" indent="-257175" defTabSz="1028700"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771775" indent="-257175" defTabSz="10287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228975" indent="-257175" defTabSz="10287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686175" indent="-257175" defTabSz="10287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143375" indent="-257175" defTabSz="10287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ru-RU" sz="1355" b="1" dirty="0" err="1">
                <a:solidFill>
                  <a:srgbClr val="000000"/>
                </a:solidFill>
                <a:cs typeface="Arial" panose="020B0604020202020204" pitchFamily="34" charset="0"/>
              </a:rPr>
              <a:t>тыс.руб</a:t>
            </a:r>
            <a:r>
              <a:rPr lang="ru-RU" sz="1355" b="1" dirty="0">
                <a:solidFill>
                  <a:srgbClr val="000000"/>
                </a:solidFill>
                <a:cs typeface="Arial" panose="020B0604020202020204" pitchFamily="34" charset="0"/>
              </a:rPr>
              <a:t>.</a:t>
            </a:r>
          </a:p>
        </p:txBody>
      </p:sp>
      <p:sp>
        <p:nvSpPr>
          <p:cNvPr id="9" name="Заголовок 1"/>
          <p:cNvSpPr>
            <a:spLocks/>
          </p:cNvSpPr>
          <p:nvPr/>
        </p:nvSpPr>
        <p:spPr bwMode="auto">
          <a:xfrm>
            <a:off x="1847527" y="6444"/>
            <a:ext cx="8963347" cy="6997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7086" tIns="43543" rIns="87086" bIns="43543" anchor="b"/>
          <a:lstStyle>
            <a:lvl1pPr defTabSz="1028700"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36613" indent="-322263" defTabSz="1028700">
              <a:spcBef>
                <a:spcPct val="20000"/>
              </a:spcBef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85875" indent="-257175" defTabSz="1028700"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800225" indent="-257175" defTabSz="1028700">
              <a:spcBef>
                <a:spcPct val="20000"/>
              </a:spcBef>
              <a:buFont typeface="Wingdings" panose="05000000000000000000" pitchFamily="2" charset="2"/>
              <a:buChar char="§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314575" indent="-257175" defTabSz="1028700"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771775" indent="-257175" defTabSz="10287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228975" indent="-257175" defTabSz="10287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686175" indent="-257175" defTabSz="10287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143375" indent="-257175" defTabSz="10287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ru-RU" sz="1947" b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ИСПОЛНЕНИЕ </a:t>
            </a:r>
            <a:r>
              <a:rPr lang="ru-RU" sz="1947" b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НАЛОГОВЫХ И НЕНАЛОГОВЫХ ДОХОДОВ </a:t>
            </a:r>
            <a:r>
              <a:rPr lang="ru-RU" sz="1947" b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sz="1947" b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 </a:t>
            </a:r>
            <a:r>
              <a:rPr lang="ru-RU" sz="1947" b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 В СРАВНЕНИИ </a:t>
            </a:r>
            <a:r>
              <a:rPr lang="ru-RU" sz="1947" b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1947" b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ИСПОЛНЕНИЕМ ЗА </a:t>
            </a:r>
            <a:r>
              <a:rPr lang="ru-RU" sz="1947" b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 </a:t>
            </a:r>
            <a:r>
              <a:rPr lang="ru-RU" sz="1947" b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</a:t>
            </a:r>
          </a:p>
        </p:txBody>
      </p:sp>
      <p:graphicFrame>
        <p:nvGraphicFramePr>
          <p:cNvPr id="10" name="Group 1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398906"/>
              </p:ext>
            </p:extLst>
          </p:nvPr>
        </p:nvGraphicFramePr>
        <p:xfrm>
          <a:off x="767408" y="1176153"/>
          <a:ext cx="10873207" cy="4715591"/>
        </p:xfrm>
        <a:graphic>
          <a:graphicData uri="http://schemas.openxmlformats.org/drawingml/2006/table">
            <a:tbl>
              <a:tblPr/>
              <a:tblGrid>
                <a:gridCol w="59804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167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0041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7561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2726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Показатели</a:t>
                      </a:r>
                    </a:p>
                  </a:txBody>
                  <a:tcPr marL="85695" marR="85695" marT="44572" marB="4457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Исполнение 2024 год</a:t>
                      </a:r>
                    </a:p>
                  </a:txBody>
                  <a:tcPr marL="85695" marR="85695" marT="44572" marB="4457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Исполнение 2025 год</a:t>
                      </a:r>
                    </a:p>
                  </a:txBody>
                  <a:tcPr marL="85695" marR="85695" marT="44572" marB="4457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Динамика исполнения (%)</a:t>
                      </a:r>
                    </a:p>
                  </a:txBody>
                  <a:tcPr marL="85695" marR="85695" marT="44572" marB="4457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0987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2000" b="1" i="1" u="sng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ДОХОДЫ ВСЕГО (в том числе):</a:t>
                      </a:r>
                    </a:p>
                  </a:txBody>
                  <a:tcPr marL="85695" marR="85695" marT="44572" marB="4457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1500" b="1" i="1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2 565 962,20</a:t>
                      </a:r>
                    </a:p>
                  </a:txBody>
                  <a:tcPr marL="85695" marR="85695" marT="44572" marB="4457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1500" b="1" i="1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2 683 333,73</a:t>
                      </a:r>
                    </a:p>
                  </a:txBody>
                  <a:tcPr marL="85695" marR="85695" marT="44572" marB="4457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1500" b="1" i="1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104,57</a:t>
                      </a:r>
                    </a:p>
                  </a:txBody>
                  <a:tcPr marL="85695" marR="85695" marT="44572" marB="4457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204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1700" b="1" i="1" u="sng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Налоговые и неналоговые доходы:</a:t>
                      </a:r>
                    </a:p>
                  </a:txBody>
                  <a:tcPr marL="85695" marR="85695" marT="44572" marB="4457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1400" b="1" i="1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624 174,38</a:t>
                      </a:r>
                    </a:p>
                  </a:txBody>
                  <a:tcPr marL="85695" marR="85695" marT="44572" marB="4457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1400" b="1" i="1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743 853,71</a:t>
                      </a:r>
                    </a:p>
                  </a:txBody>
                  <a:tcPr marL="85695" marR="85695" marT="44572" marB="4457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1400" b="1" i="1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119,17</a:t>
                      </a:r>
                    </a:p>
                  </a:txBody>
                  <a:tcPr marL="85695" marR="85695" marT="44572" marB="4457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8032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Налог на доходы физических лиц</a:t>
                      </a:r>
                    </a:p>
                  </a:txBody>
                  <a:tcPr marL="85695" marR="85695" marT="44572" marB="4457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498 851,29</a:t>
                      </a:r>
                    </a:p>
                  </a:txBody>
                  <a:tcPr marL="85695" marR="85695" marT="44572" marB="4457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561 201,26</a:t>
                      </a:r>
                    </a:p>
                  </a:txBody>
                  <a:tcPr marL="85695" marR="85695" marT="44572" marB="4457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112,50</a:t>
                      </a:r>
                    </a:p>
                  </a:txBody>
                  <a:tcPr marL="85695" marR="85695" marT="44572" marB="4457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356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Налоги на совокупный доход</a:t>
                      </a:r>
                    </a:p>
                  </a:txBody>
                  <a:tcPr marL="85695" marR="85695" marT="44572" marB="4457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88 834,49</a:t>
                      </a:r>
                    </a:p>
                  </a:txBody>
                  <a:tcPr marL="85695" marR="85695" marT="44572" marB="4457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108 463,80</a:t>
                      </a:r>
                    </a:p>
                  </a:txBody>
                  <a:tcPr marL="85695" marR="85695" marT="44572" marB="4457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122,10</a:t>
                      </a:r>
                    </a:p>
                  </a:txBody>
                  <a:tcPr marL="85695" marR="85695" marT="44572" marB="4457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1096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Государственная пошлина</a:t>
                      </a:r>
                    </a:p>
                  </a:txBody>
                  <a:tcPr marL="85695" marR="85695" marT="44572" marB="4457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864,66</a:t>
                      </a:r>
                    </a:p>
                  </a:txBody>
                  <a:tcPr marL="85695" marR="85695" marT="44572" marB="4457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536,43</a:t>
                      </a:r>
                    </a:p>
                  </a:txBody>
                  <a:tcPr marL="85695" marR="85695" marT="44572" marB="4457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62,04</a:t>
                      </a:r>
                    </a:p>
                  </a:txBody>
                  <a:tcPr marL="85695" marR="85695" marT="44572" marB="4457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76064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Доходы от использования имущества, находящегося в государственной и муниципальной собственности</a:t>
                      </a:r>
                    </a:p>
                  </a:txBody>
                  <a:tcPr marL="85695" marR="85695" marT="44572" marB="4457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7 327,41</a:t>
                      </a:r>
                    </a:p>
                  </a:txBody>
                  <a:tcPr marL="85695" marR="85695" marT="44572" marB="4457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8 843,65</a:t>
                      </a:r>
                    </a:p>
                  </a:txBody>
                  <a:tcPr marL="85695" marR="85695" marT="44572" marB="4457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120,69</a:t>
                      </a:r>
                    </a:p>
                  </a:txBody>
                  <a:tcPr marL="85695" marR="85695" marT="44572" marB="4457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004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Платежи при пользовании природными ресурсами</a:t>
                      </a:r>
                    </a:p>
                  </a:txBody>
                  <a:tcPr marL="85695" marR="85695" marT="44572" marB="4457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9 640,93</a:t>
                      </a:r>
                    </a:p>
                  </a:txBody>
                  <a:tcPr marL="85695" marR="85695" marT="44572" marB="4457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17 557,19</a:t>
                      </a:r>
                    </a:p>
                  </a:txBody>
                  <a:tcPr marL="85695" marR="85695" marT="44572" marB="4457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182,11</a:t>
                      </a:r>
                    </a:p>
                  </a:txBody>
                  <a:tcPr marL="85695" marR="85695" marT="44572" marB="4457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Доходы от оказания платных услуг (работ)</a:t>
                      </a:r>
                    </a:p>
                  </a:txBody>
                  <a:tcPr marL="85695" marR="85695" marT="44572" marB="4457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287,53</a:t>
                      </a:r>
                    </a:p>
                  </a:txBody>
                  <a:tcPr marL="85695" marR="85695" marT="44572" marB="4457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543,83</a:t>
                      </a:r>
                    </a:p>
                  </a:txBody>
                  <a:tcPr marL="85695" marR="85695" marT="44572" marB="4457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189,14</a:t>
                      </a:r>
                    </a:p>
                  </a:txBody>
                  <a:tcPr marL="85695" marR="85695" marT="44572" marB="4457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4556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Доходы от продажи материальных и нематериальных активов</a:t>
                      </a:r>
                    </a:p>
                  </a:txBody>
                  <a:tcPr marL="85695" marR="85695" marT="44572" marB="4457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4 397,65</a:t>
                      </a:r>
                    </a:p>
                  </a:txBody>
                  <a:tcPr marL="85695" marR="85695" marT="44572" marB="4457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5 374,40</a:t>
                      </a:r>
                    </a:p>
                  </a:txBody>
                  <a:tcPr marL="85695" marR="85695" marT="44572" marB="4457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122,21</a:t>
                      </a:r>
                    </a:p>
                  </a:txBody>
                  <a:tcPr marL="85695" marR="85695" marT="44572" marB="4457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88032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Штрафы, санкции, возмещение ущерба</a:t>
                      </a:r>
                    </a:p>
                  </a:txBody>
                  <a:tcPr marL="85695" marR="85695" marT="44572" marB="4457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4 612,95</a:t>
                      </a:r>
                    </a:p>
                  </a:txBody>
                  <a:tcPr marL="85695" marR="85695" marT="44572" marB="4457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6 144,97</a:t>
                      </a:r>
                    </a:p>
                  </a:txBody>
                  <a:tcPr marL="85695" marR="85695" marT="44572" marB="4457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133,21</a:t>
                      </a:r>
                    </a:p>
                  </a:txBody>
                  <a:tcPr marL="85695" marR="85695" marT="44572" marB="4457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Прочие неналоговые доходы</a:t>
                      </a:r>
                    </a:p>
                  </a:txBody>
                  <a:tcPr marL="85695" marR="85695" marT="44572" marB="4457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898,85</a:t>
                      </a:r>
                    </a:p>
                  </a:txBody>
                  <a:tcPr marL="85695" marR="85695" marT="44572" marB="4457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494,62</a:t>
                      </a:r>
                    </a:p>
                  </a:txBody>
                  <a:tcPr marL="85695" marR="85695" marT="44572" marB="4457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55,03</a:t>
                      </a:r>
                    </a:p>
                  </a:txBody>
                  <a:tcPr marL="85695" marR="85695" marT="44572" marB="44572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36963006"/>
                  </a:ext>
                </a:extLst>
              </a:tr>
            </a:tbl>
          </a:graphicData>
        </a:graphic>
      </p:graphicFrame>
      <p:pic>
        <p:nvPicPr>
          <p:cNvPr id="11" name="Рисунок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0"/>
            <a:ext cx="911424" cy="936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63722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Номер слайда 10">
            <a:extLst>
              <a:ext uri="{FF2B5EF4-FFF2-40B4-BE49-F238E27FC236}">
                <a16:creationId xmlns:a16="http://schemas.microsoft.com/office/drawing/2014/main" id="{BAD5B6F4-0A90-447A-A1AE-D75C934B6B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/>
          <a:p>
            <a:pPr rtl="0"/>
            <a:fld id="{B5CEABB6-07DC-46E8-9B57-56EC44A396E5}" type="slidenum">
              <a:rPr lang="ru-RU" smtClean="0"/>
              <a:pPr rtl="0"/>
              <a:t>5</a:t>
            </a:fld>
            <a:endParaRPr lang="ru-RU" dirty="0"/>
          </a:p>
        </p:txBody>
      </p:sp>
      <p:sp>
        <p:nvSpPr>
          <p:cNvPr id="12" name="Rectangle 129"/>
          <p:cNvSpPr>
            <a:spLocks noChangeArrowheads="1"/>
          </p:cNvSpPr>
          <p:nvPr/>
        </p:nvSpPr>
        <p:spPr bwMode="auto">
          <a:xfrm>
            <a:off x="1524000" y="0"/>
            <a:ext cx="8964613" cy="761747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950" b="1" dirty="0" smtClean="0">
                <a:solidFill>
                  <a:schemeClr val="accent1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ДИНАМИКА НАЛОГОВЫХ И НЕНАЛОГОВЫХ ДОХОДОВ БЮДЖЕТА 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950" b="1" dirty="0" smtClean="0">
                <a:solidFill>
                  <a:schemeClr val="accent1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ЗА 2025 ГОД И 2024 ГОД (ТЫС. РУБ.)</a:t>
            </a:r>
            <a:r>
              <a:rPr lang="ru-RU" altLang="ru-RU" sz="2400" b="1" dirty="0" smtClean="0">
                <a:solidFill>
                  <a:schemeClr val="accent1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b="1" dirty="0" smtClean="0">
                <a:solidFill>
                  <a:schemeClr val="accent1">
                    <a:lumMod val="25000"/>
                  </a:schemeClr>
                </a:solidFill>
                <a:latin typeface="Arial" panose="020B0604020202020204" pitchFamily="34" charset="0"/>
              </a:rPr>
              <a:t>                                                                                                           </a:t>
            </a:r>
            <a:endParaRPr lang="ru-RU" altLang="ru-RU" sz="2000" b="1" dirty="0">
              <a:solidFill>
                <a:schemeClr val="accent1">
                  <a:lumMod val="25000"/>
                </a:schemeClr>
              </a:solidFill>
              <a:latin typeface="Arial" panose="020B0604020202020204" pitchFamily="34" charset="0"/>
            </a:endParaRPr>
          </a:p>
        </p:txBody>
      </p:sp>
      <p:graphicFrame>
        <p:nvGraphicFramePr>
          <p:cNvPr id="19" name="Object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17178803"/>
              </p:ext>
            </p:extLst>
          </p:nvPr>
        </p:nvGraphicFramePr>
        <p:xfrm>
          <a:off x="623392" y="1639946"/>
          <a:ext cx="5328990" cy="51014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0" name="Object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87154444"/>
              </p:ext>
            </p:extLst>
          </p:nvPr>
        </p:nvGraphicFramePr>
        <p:xfrm>
          <a:off x="6320901" y="1135643"/>
          <a:ext cx="5031312" cy="5605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2" name="Текст 4"/>
          <p:cNvSpPr txBox="1">
            <a:spLocks/>
          </p:cNvSpPr>
          <p:nvPr/>
        </p:nvSpPr>
        <p:spPr bwMode="auto">
          <a:xfrm>
            <a:off x="631671" y="703842"/>
            <a:ext cx="4484687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</a:defRPr>
            </a:lvl9pPr>
          </a:lstStyle>
          <a:p>
            <a:pPr marL="0" indent="0" algn="ctr" eaLnBrk="1" hangingPunct="1">
              <a:buFont typeface="Wingdings" panose="05000000000000000000" pitchFamily="2" charset="2"/>
              <a:buNone/>
              <a:defRPr/>
            </a:pPr>
            <a:r>
              <a:rPr lang="ru-RU" sz="1800" b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Исполнение </a:t>
            </a:r>
            <a:r>
              <a:rPr lang="ru-RU" sz="1800" b="1" kern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 2024 год</a:t>
            </a:r>
            <a:endParaRPr lang="ru-RU" sz="1800" b="1" kern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Текст 4"/>
          <p:cNvSpPr>
            <a:spLocks noGrp="1"/>
          </p:cNvSpPr>
          <p:nvPr>
            <p:ph type="body" sz="quarter" idx="4294967295"/>
          </p:nvPr>
        </p:nvSpPr>
        <p:spPr>
          <a:xfrm>
            <a:off x="7320136" y="703842"/>
            <a:ext cx="3859956" cy="431800"/>
          </a:xfrm>
        </p:spPr>
        <p:txBody>
          <a:bodyPr anchor="ctr"/>
          <a:lstStyle/>
          <a:p>
            <a:pPr marL="0" indent="0" algn="ctr" eaLnBrk="1" hangingPunct="1">
              <a:buFont typeface="Arial" panose="020B0604020202020204" pitchFamily="34" charset="0"/>
              <a:buNone/>
            </a:pPr>
            <a:r>
              <a:rPr lang="ru-RU" altLang="ru-RU" sz="18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Исполнение</a:t>
            </a:r>
            <a:r>
              <a:rPr lang="ru-RU" altLang="ru-RU" sz="20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8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2025 год</a:t>
            </a:r>
          </a:p>
        </p:txBody>
      </p:sp>
      <p:pic>
        <p:nvPicPr>
          <p:cNvPr id="24" name="Рисунок 2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" y="-19323"/>
            <a:ext cx="839416" cy="936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11780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-19323"/>
            <a:ext cx="839416" cy="936104"/>
          </a:xfrm>
          <a:prstGeom prst="rect">
            <a:avLst/>
          </a:prstGeom>
        </p:spPr>
      </p:pic>
      <p:sp>
        <p:nvSpPr>
          <p:cNvPr id="12" name="Rectangle 129"/>
          <p:cNvSpPr>
            <a:spLocks noChangeArrowheads="1"/>
          </p:cNvSpPr>
          <p:nvPr/>
        </p:nvSpPr>
        <p:spPr bwMode="auto">
          <a:xfrm>
            <a:off x="839417" y="98633"/>
            <a:ext cx="11233248" cy="700192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950" b="1" dirty="0" smtClean="0">
                <a:solidFill>
                  <a:schemeClr val="accent1">
                    <a:lumMod val="25000"/>
                  </a:schemeClr>
                </a:solidFill>
                <a:cs typeface="Arial" panose="020B0604020202020204" pitchFamily="34" charset="0"/>
              </a:rPr>
              <a:t>СТРУКТУРА НАЛОГОВЫХ И НЕНАЛОГОВЫХ ДОХОДОВ БЮДЖЕТА УСОЛЬСКОГО МУНИЦИПАЛЬНОГО РАЙОНА ИРКУТСКОЙ ОБЛАСТИ, %</a:t>
            </a:r>
            <a:r>
              <a:rPr lang="ru-RU" sz="2000" b="1" dirty="0" smtClean="0">
                <a:solidFill>
                  <a:schemeClr val="accent1">
                    <a:lumMod val="2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                                                                                                          </a:t>
            </a:r>
            <a:endParaRPr lang="ru-RU" sz="2000" b="1" dirty="0">
              <a:solidFill>
                <a:schemeClr val="accent1">
                  <a:lumMod val="2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graphicFrame>
        <p:nvGraphicFramePr>
          <p:cNvPr id="13" name="Содержимое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45654915"/>
              </p:ext>
            </p:extLst>
          </p:nvPr>
        </p:nvGraphicFramePr>
        <p:xfrm>
          <a:off x="551385" y="764704"/>
          <a:ext cx="5688632" cy="59488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4" name="Содержимое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47789417"/>
              </p:ext>
            </p:extLst>
          </p:nvPr>
        </p:nvGraphicFramePr>
        <p:xfrm>
          <a:off x="6456040" y="764704"/>
          <a:ext cx="5735960" cy="59488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9326289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Заголовок 1"/>
          <p:cNvSpPr>
            <a:spLocks/>
          </p:cNvSpPr>
          <p:nvPr/>
        </p:nvSpPr>
        <p:spPr bwMode="auto">
          <a:xfrm>
            <a:off x="1847528" y="0"/>
            <a:ext cx="8362950" cy="728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7086" tIns="43543" rIns="87086" bIns="43543" anchor="b"/>
          <a:lstStyle>
            <a:lvl1pPr defTabSz="1028700"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36613" indent="-322263" defTabSz="1028700">
              <a:spcBef>
                <a:spcPct val="20000"/>
              </a:spcBef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85875" indent="-257175" defTabSz="1028700"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800225" indent="-257175" defTabSz="1028700">
              <a:spcBef>
                <a:spcPct val="20000"/>
              </a:spcBef>
              <a:buFont typeface="Wingdings" panose="05000000000000000000" pitchFamily="2" charset="2"/>
              <a:buChar char="§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314575" indent="-257175" defTabSz="1028700"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771775" indent="-257175" defTabSz="10287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228975" indent="-257175" defTabSz="10287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686175" indent="-257175" defTabSz="10287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143375" indent="-257175" defTabSz="10287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ru-RU" sz="1947" b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ИСПОЛНЕНИЕ </a:t>
            </a:r>
            <a:r>
              <a:rPr lang="ru-RU" sz="1947" b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БЕЗВОЗМЕЗДНЫХ ПОСТУПЛЕНИЙ </a:t>
            </a:r>
            <a:r>
              <a:rPr lang="ru-RU" sz="1947" b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sz="1947" b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 </a:t>
            </a:r>
            <a:r>
              <a:rPr lang="ru-RU" sz="1947" b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 В СРАВНЕНИИ С ИСПОЛНЕНИЕМ ЗА </a:t>
            </a:r>
            <a:r>
              <a:rPr lang="ru-RU" sz="1947" b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 </a:t>
            </a:r>
            <a:r>
              <a:rPr lang="ru-RU" sz="1947" b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</a:t>
            </a: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-19323"/>
            <a:ext cx="839416" cy="936104"/>
          </a:xfrm>
          <a:prstGeom prst="rect">
            <a:avLst/>
          </a:prstGeom>
        </p:spPr>
      </p:pic>
      <p:graphicFrame>
        <p:nvGraphicFramePr>
          <p:cNvPr id="20" name="Group 10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0000375"/>
              </p:ext>
            </p:extLst>
          </p:nvPr>
        </p:nvGraphicFramePr>
        <p:xfrm>
          <a:off x="1703388" y="1708150"/>
          <a:ext cx="9278377" cy="3854403"/>
        </p:xfrm>
        <a:graphic>
          <a:graphicData uri="http://schemas.openxmlformats.org/drawingml/2006/table">
            <a:tbl>
              <a:tblPr/>
              <a:tblGrid>
                <a:gridCol w="51032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843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947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2132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5585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Показатели</a:t>
                      </a:r>
                    </a:p>
                  </a:txBody>
                  <a:tcPr marL="85695" marR="85695" marT="44585" marB="4458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Исполнение 2024 год</a:t>
                      </a:r>
                    </a:p>
                  </a:txBody>
                  <a:tcPr marL="85695" marR="85695" marT="44585" marB="4458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Исполнение 2025 год</a:t>
                      </a:r>
                    </a:p>
                  </a:txBody>
                  <a:tcPr marL="85695" marR="85695" marT="44585" marB="4458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Динамика исполнения (%)</a:t>
                      </a:r>
                    </a:p>
                  </a:txBody>
                  <a:tcPr marL="85695" marR="85695" marT="44585" marB="4458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204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1700" b="1" i="1" u="sng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Безвозмездные поступления:</a:t>
                      </a:r>
                    </a:p>
                  </a:txBody>
                  <a:tcPr marL="85695" marR="85695" marT="44585" marB="4458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1400" b="1" i="1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1 941 787,82</a:t>
                      </a:r>
                    </a:p>
                  </a:txBody>
                  <a:tcPr marL="85695" marR="85695" marT="44585" marB="4458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1400" b="1" i="1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1 939 480,03</a:t>
                      </a:r>
                    </a:p>
                  </a:txBody>
                  <a:tcPr marL="85695" marR="85695" marT="44585" marB="4458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1400" b="1" i="1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99,88</a:t>
                      </a:r>
                    </a:p>
                  </a:txBody>
                  <a:tcPr marL="85695" marR="85695" marT="44585" marB="4458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6124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Дотации</a:t>
                      </a:r>
                    </a:p>
                  </a:txBody>
                  <a:tcPr marL="85695" marR="85695" marT="44585" marB="4458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196 817,40</a:t>
                      </a:r>
                    </a:p>
                  </a:txBody>
                  <a:tcPr marL="85695" marR="85695" marT="44585" marB="4458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180 796,20</a:t>
                      </a:r>
                    </a:p>
                  </a:txBody>
                  <a:tcPr marL="85695" marR="85695" marT="44585" marB="4458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91,86</a:t>
                      </a:r>
                    </a:p>
                  </a:txBody>
                  <a:tcPr marL="85695" marR="85695" marT="44585" marB="4458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6124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Субсидии</a:t>
                      </a:r>
                    </a:p>
                  </a:txBody>
                  <a:tcPr marL="85695" marR="85695" marT="44585" marB="4458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149 718,93</a:t>
                      </a:r>
                    </a:p>
                  </a:txBody>
                  <a:tcPr marL="85695" marR="85695" marT="44585" marB="4458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95 524,82</a:t>
                      </a:r>
                    </a:p>
                  </a:txBody>
                  <a:tcPr marL="85695" marR="85695" marT="44585" marB="4458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63,80</a:t>
                      </a:r>
                    </a:p>
                  </a:txBody>
                  <a:tcPr marL="85695" marR="85695" marT="44585" marB="4458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6124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Субвенции</a:t>
                      </a:r>
                    </a:p>
                  </a:txBody>
                  <a:tcPr marL="85695" marR="85695" marT="44585" marB="4458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1 512 543,24</a:t>
                      </a:r>
                    </a:p>
                  </a:txBody>
                  <a:tcPr marL="85695" marR="85695" marT="44585" marB="4458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1 568 960,75</a:t>
                      </a:r>
                    </a:p>
                  </a:txBody>
                  <a:tcPr marL="85695" marR="85695" marT="44585" marB="4458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103,73</a:t>
                      </a:r>
                    </a:p>
                  </a:txBody>
                  <a:tcPr marL="85695" marR="85695" marT="44585" marB="4458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6124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Иные межбюджетные трансферты</a:t>
                      </a:r>
                    </a:p>
                  </a:txBody>
                  <a:tcPr marL="85695" marR="85695" marT="44585" marB="4458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82 674,42</a:t>
                      </a:r>
                    </a:p>
                  </a:txBody>
                  <a:tcPr marL="85695" marR="85695" marT="44585" marB="4458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93 322,57</a:t>
                      </a:r>
                    </a:p>
                  </a:txBody>
                  <a:tcPr marL="85695" marR="85695" marT="44585" marB="4458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112,88</a:t>
                      </a:r>
                    </a:p>
                  </a:txBody>
                  <a:tcPr marL="85695" marR="85695" marT="44585" marB="4458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612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Доходы от возврата остатков субсидий, субвенций прошлых лет</a:t>
                      </a:r>
                    </a:p>
                  </a:txBody>
                  <a:tcPr marL="85695" marR="85695" marT="44585" marB="4458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0,00</a:t>
                      </a:r>
                    </a:p>
                  </a:txBody>
                  <a:tcPr marL="85695" marR="85695" marT="44585" marB="4458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6 491,22</a:t>
                      </a:r>
                    </a:p>
                  </a:txBody>
                  <a:tcPr marL="85695" marR="85695" marT="44585" marB="4458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85695" marR="85695" marT="44585" marB="4458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60799336"/>
                  </a:ext>
                </a:extLst>
              </a:tr>
              <a:tr h="436124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Возврат МБТ прошлых лет</a:t>
                      </a:r>
                    </a:p>
                  </a:txBody>
                  <a:tcPr marL="85695" marR="85695" marT="44585" marB="4458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-0,09</a:t>
                      </a:r>
                    </a:p>
                  </a:txBody>
                  <a:tcPr marL="85695" marR="85695" marT="44585" marB="4458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-5 615,52</a:t>
                      </a:r>
                    </a:p>
                  </a:txBody>
                  <a:tcPr marL="85695" marR="85695" marT="44585" marB="4458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85695" marR="85695" marT="44585" marB="4458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21" name="Rectangle 51"/>
          <p:cNvSpPr>
            <a:spLocks noChangeArrowheads="1"/>
          </p:cNvSpPr>
          <p:nvPr/>
        </p:nvSpPr>
        <p:spPr bwMode="auto">
          <a:xfrm>
            <a:off x="10080065" y="1411287"/>
            <a:ext cx="901700" cy="296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7086" tIns="43543" rIns="87086" bIns="43543">
            <a:spAutoFit/>
          </a:bodyPr>
          <a:lstStyle>
            <a:lvl1pPr defTabSz="1028700"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36613" indent="-322263" defTabSz="1028700">
              <a:spcBef>
                <a:spcPct val="20000"/>
              </a:spcBef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85875" indent="-257175" defTabSz="1028700"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800225" indent="-257175" defTabSz="1028700">
              <a:spcBef>
                <a:spcPct val="20000"/>
              </a:spcBef>
              <a:buFont typeface="Wingdings" panose="05000000000000000000" pitchFamily="2" charset="2"/>
              <a:buChar char="§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314575" indent="-257175" defTabSz="1028700"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771775" indent="-257175" defTabSz="10287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228975" indent="-257175" defTabSz="10287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686175" indent="-257175" defTabSz="10287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143375" indent="-257175" defTabSz="10287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ru-RU" sz="1355" b="1" dirty="0" err="1">
                <a:solidFill>
                  <a:srgbClr val="000000"/>
                </a:solidFill>
                <a:cs typeface="Arial" panose="020B0604020202020204" pitchFamily="34" charset="0"/>
              </a:rPr>
              <a:t>тыс.руб</a:t>
            </a:r>
            <a:r>
              <a:rPr lang="ru-RU" sz="1355" b="1" dirty="0">
                <a:solidFill>
                  <a:srgbClr val="000000"/>
                </a:solidFill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693930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29"/>
          <p:cNvSpPr>
            <a:spLocks noChangeArrowheads="1"/>
          </p:cNvSpPr>
          <p:nvPr/>
        </p:nvSpPr>
        <p:spPr bwMode="auto">
          <a:xfrm>
            <a:off x="839416" y="116632"/>
            <a:ext cx="10729192" cy="400110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950" b="1" dirty="0" smtClean="0">
                <a:solidFill>
                  <a:schemeClr val="accent1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ДИНАМИКА БЕЗВОЗМЕЗДНЫХ ПОСТУПЛЕНИЙ ЗА 2025 ГОД И 2024ГОД (ТЫС. РУБ.)</a:t>
            </a:r>
            <a:r>
              <a:rPr lang="ru-RU" sz="2000" b="1" dirty="0" smtClean="0">
                <a:solidFill>
                  <a:schemeClr val="accent1">
                    <a:lumMod val="2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                                                                                              </a:t>
            </a:r>
            <a:endParaRPr lang="ru-RU" sz="2000" b="1" dirty="0">
              <a:solidFill>
                <a:schemeClr val="accent1">
                  <a:lumMod val="2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-19323"/>
            <a:ext cx="839416" cy="936104"/>
          </a:xfrm>
          <a:prstGeom prst="rect">
            <a:avLst/>
          </a:prstGeom>
        </p:spPr>
      </p:pic>
      <p:graphicFrame>
        <p:nvGraphicFramePr>
          <p:cNvPr id="20" name="Содержимое 4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999664756"/>
              </p:ext>
            </p:extLst>
          </p:nvPr>
        </p:nvGraphicFramePr>
        <p:xfrm>
          <a:off x="479376" y="1196975"/>
          <a:ext cx="11521280" cy="51466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1539519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Заголовок 1"/>
          <p:cNvSpPr>
            <a:spLocks noGrp="1"/>
          </p:cNvSpPr>
          <p:nvPr>
            <p:ph type="title"/>
          </p:nvPr>
        </p:nvSpPr>
        <p:spPr>
          <a:xfrm>
            <a:off x="911424" y="0"/>
            <a:ext cx="11074400" cy="722344"/>
          </a:xfrm>
        </p:spPr>
        <p:txBody>
          <a:bodyPr>
            <a:normAutofit/>
          </a:bodyPr>
          <a:lstStyle/>
          <a:p>
            <a:pPr algn="ctr"/>
            <a:r>
              <a:rPr lang="ru-RU" sz="1950" b="1" dirty="0">
                <a:solidFill>
                  <a:schemeClr val="accent1">
                    <a:lumMod val="25000"/>
                  </a:schemeClr>
                </a:solidFill>
                <a:cs typeface="Arial" panose="020B0604020202020204" pitchFamily="34" charset="0"/>
              </a:rPr>
              <a:t>СТРУКТУРА </a:t>
            </a:r>
            <a:r>
              <a:rPr lang="ru-RU" sz="1950" b="1" dirty="0" smtClean="0">
                <a:solidFill>
                  <a:schemeClr val="accent1">
                    <a:lumMod val="25000"/>
                  </a:schemeClr>
                </a:solidFill>
                <a:cs typeface="Arial" panose="020B0604020202020204" pitchFamily="34" charset="0"/>
              </a:rPr>
              <a:t>БЕЗВОЗМЕЗДНЫХ ПОСТУПЛЕНИЙ БЮДЖЕТА </a:t>
            </a:r>
            <a:r>
              <a:rPr lang="ru-RU" sz="1950" b="1" dirty="0">
                <a:solidFill>
                  <a:schemeClr val="accent1">
                    <a:lumMod val="25000"/>
                  </a:schemeClr>
                </a:solidFill>
                <a:cs typeface="Arial" panose="020B0604020202020204" pitchFamily="34" charset="0"/>
              </a:rPr>
              <a:t>УСОЛЬСКОГО МУНИЦИПАЛЬНОГО РАЙОНА ИРКУТСКОЙ </a:t>
            </a:r>
            <a:r>
              <a:rPr lang="ru-RU" sz="1950" b="1" dirty="0" smtClean="0">
                <a:solidFill>
                  <a:schemeClr val="accent1">
                    <a:lumMod val="25000"/>
                  </a:schemeClr>
                </a:solidFill>
                <a:cs typeface="Arial" panose="020B0604020202020204" pitchFamily="34" charset="0"/>
              </a:rPr>
              <a:t>ОБЛАСТИ, %</a:t>
            </a:r>
            <a:endParaRPr lang="ru-RU" sz="1950" dirty="0">
              <a:solidFill>
                <a:schemeClr val="accent1">
                  <a:lumMod val="25000"/>
                </a:schemeClr>
              </a:solidFill>
              <a:cs typeface="Arial" panose="020B0604020202020204" pitchFamily="34" charset="0"/>
            </a:endParaRPr>
          </a:p>
        </p:txBody>
      </p:sp>
      <p:pic>
        <p:nvPicPr>
          <p:cNvPr id="25" name="Рисунок 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-19323"/>
            <a:ext cx="839416" cy="936104"/>
          </a:xfrm>
          <a:prstGeom prst="rect">
            <a:avLst/>
          </a:prstGeom>
        </p:spPr>
      </p:pic>
      <p:graphicFrame>
        <p:nvGraphicFramePr>
          <p:cNvPr id="26" name="Диаграмма 25"/>
          <p:cNvGraphicFramePr/>
          <p:nvPr>
            <p:extLst>
              <p:ext uri="{D42A27DB-BD31-4B8C-83A1-F6EECF244321}">
                <p14:modId xmlns:p14="http://schemas.microsoft.com/office/powerpoint/2010/main" val="223561558"/>
              </p:ext>
            </p:extLst>
          </p:nvPr>
        </p:nvGraphicFramePr>
        <p:xfrm>
          <a:off x="263352" y="785015"/>
          <a:ext cx="5288136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7" name="Диаграмма 26"/>
          <p:cNvGraphicFramePr/>
          <p:nvPr>
            <p:extLst>
              <p:ext uri="{D42A27DB-BD31-4B8C-83A1-F6EECF244321}">
                <p14:modId xmlns:p14="http://schemas.microsoft.com/office/powerpoint/2010/main" val="4134949737"/>
              </p:ext>
            </p:extLst>
          </p:nvPr>
        </p:nvGraphicFramePr>
        <p:xfrm>
          <a:off x="6240016" y="785015"/>
          <a:ext cx="5544616" cy="53533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2887419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/>
          </p:cNvSpPr>
          <p:nvPr/>
        </p:nvSpPr>
        <p:spPr bwMode="auto">
          <a:xfrm>
            <a:off x="1055440" y="74613"/>
            <a:ext cx="10297144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7086" tIns="43543" rIns="87086" bIns="43543" anchor="b"/>
          <a:lstStyle>
            <a:lvl1pPr defTabSz="1028700"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36613" indent="-322263" defTabSz="1028700">
              <a:spcBef>
                <a:spcPct val="20000"/>
              </a:spcBef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85875" indent="-257175" defTabSz="1028700"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800225" indent="-257175" defTabSz="1028700">
              <a:spcBef>
                <a:spcPct val="20000"/>
              </a:spcBef>
              <a:buFont typeface="Wingdings" panose="05000000000000000000" pitchFamily="2" charset="2"/>
              <a:buChar char="§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314575" indent="-257175" defTabSz="1028700"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771775" indent="-257175" defTabSz="10287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228975" indent="-257175" defTabSz="10287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686175" indent="-257175" defTabSz="10287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143375" indent="-257175" defTabSz="10287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ru-RU" sz="1947" b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ИСПОЛНЕНИЕ ПЛАНА ПО ДОХОДАМ БЮДЖЕТА 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ru-RU" sz="1947" b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УСОЛЬСКОГО </a:t>
            </a:r>
            <a:r>
              <a:rPr lang="ru-RU" sz="1947" b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МУНИЦИПАЛЬНОГО РАЙОНА </a:t>
            </a:r>
            <a:r>
              <a:rPr lang="ru-RU" sz="1947" b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sz="1947" b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 </a:t>
            </a:r>
            <a:r>
              <a:rPr lang="ru-RU" sz="1947" b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0"/>
            <a:ext cx="839416" cy="936104"/>
          </a:xfrm>
          <a:prstGeom prst="rect">
            <a:avLst/>
          </a:prstGeom>
        </p:spPr>
      </p:pic>
      <p:graphicFrame>
        <p:nvGraphicFramePr>
          <p:cNvPr id="16" name="Group 25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4241195"/>
              </p:ext>
            </p:extLst>
          </p:nvPr>
        </p:nvGraphicFramePr>
        <p:xfrm>
          <a:off x="677863" y="782638"/>
          <a:ext cx="11082337" cy="5918563"/>
        </p:xfrm>
        <a:graphic>
          <a:graphicData uri="http://schemas.openxmlformats.org/drawingml/2006/table">
            <a:tbl>
              <a:tblPr/>
              <a:tblGrid>
                <a:gridCol w="57314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980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5264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00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7147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Показатели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План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2025 год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Исполнение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2025 год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%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исполнения плана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6172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1400" b="1" i="1" u="sng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ДОХОДЫ ВСЕГО (в том числе):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Tx/>
                        <a:buNone/>
                        <a:tabLst/>
                      </a:pPr>
                      <a:r>
                        <a:rPr kumimoji="0" lang="ru-RU" sz="14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2 669 913,00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Tx/>
                        <a:buNone/>
                        <a:tabLst/>
                      </a:pPr>
                      <a:r>
                        <a:rPr kumimoji="0" lang="ru-RU" sz="14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2 683 333,73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Tx/>
                        <a:buNone/>
                        <a:tabLst/>
                      </a:pPr>
                      <a:r>
                        <a:rPr kumimoji="0" lang="ru-RU" sz="14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100,50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7614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1100" b="1" i="1" u="sng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Налоговые и неналоговые доходы: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Tx/>
                        <a:buNone/>
                        <a:tabLst/>
                      </a:pPr>
                      <a:r>
                        <a:rPr kumimoji="0" lang="ru-RU" sz="12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729 973,31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Tx/>
                        <a:buNone/>
                        <a:tabLst/>
                      </a:pPr>
                      <a:r>
                        <a:rPr kumimoji="0" lang="ru-RU" sz="12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743 853,71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Tx/>
                        <a:buNone/>
                        <a:tabLst/>
                      </a:pPr>
                      <a:r>
                        <a:rPr kumimoji="0" lang="ru-RU" sz="12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101,90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356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НАЛОГ НА  ДОХОДЫ ФИЗИЧЕСКИХ ЛИЦ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554 753,52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561 201,26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101,16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028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НАЛОГИ НА ТОВАРЫ (РАБОТЫ, УСЛУГИ), РЕАЛИЗУЕМЫЕ НА </a:t>
                      </a: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ТЕРРИТОРИИ РОССИЙСКОЙ ФЕДЕРАЦИИ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34 649,90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34 693,55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100,13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7614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НАЛОГИ НА СОВОКУПНЫЙ ДОХОД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104 511,43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108 463,80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103,78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9117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ГОСУДАРСТВЕННАЯ ПОШЛИНА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646,80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536,43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82,94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8781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ДОХОДЫ ОТ ИСПОЛЬЗОВАНИЯ ИМУЩЕСТВА, НАХОДЯЩЕГОСЯ В </a:t>
                      </a: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ГОСУДАРСТВЕННОЙ И МУНИЦИПАЛЬНОЙ  СОБСТВЕННОСТИ 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8 370,47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8 843,65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105,65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1726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ПЛАТЕЖИ ПРИ ПОЛЬЗОВАНИИ ПРИРОДНЫМИ РЕСУРСАМИ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14 370,00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17 577,19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122,18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958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 ДОХОДЫ ОТ ОКАЗАНИЯ ПЛАТНЫХ УСЛУГ (РАБОТ)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573,46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543,83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94,83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8781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ДОХОДЫ ОТ ПРОДАЖИ МАТЕРИАЛЬНЫХ И НЕМАТЕРИАЛЬНЫХ </a:t>
                      </a:r>
                      <a:endParaRPr kumimoji="0" lang="ru-RU" sz="1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АКТИВОВ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6 481,03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5 374,40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82,93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7356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ШТРАФЫ, САНКЦИИ, ВОЗМЕЩЕНИЕ УЩЕРБА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5 123,12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6 144,97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119,95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7356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ПРОЧИЕ НЕНАЛОГОВЫЕ ДОХОДЫ 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496,59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494,62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99,60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7356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Tx/>
                        <a:buNone/>
                        <a:tabLst/>
                      </a:pPr>
                      <a:r>
                        <a:rPr kumimoji="0" lang="ru-RU" sz="1000" b="1" i="0" u="sng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000" b="1" i="0" u="sng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БЕЗВОЗМЕЗДНЫЕ ПОСТУПЛЕНИЯ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Tx/>
                        <a:buNone/>
                        <a:tabLst/>
                      </a:pPr>
                      <a:r>
                        <a:rPr kumimoji="0" lang="ru-RU" sz="12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1 939 936,69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Tx/>
                        <a:buNone/>
                        <a:tabLst/>
                      </a:pPr>
                      <a:r>
                        <a:rPr kumimoji="0" lang="ru-RU" sz="12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1 939 480,03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Tx/>
                        <a:buNone/>
                        <a:tabLst/>
                      </a:pPr>
                      <a:r>
                        <a:rPr kumimoji="0" lang="ru-RU" sz="12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99,98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7506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ДОТАЦИИ 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180 796,20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180 796,20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100,00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7356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СУБСИДИИ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95 569,62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95 524,82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99,95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7356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СУБВЕНЦИИ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1 569 372,40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1 568 960,75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99,97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7356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ИНЫЕ МБТ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93 322,78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93 322,57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100,00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758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ДОХОДЫ ОТ ВОЗВРАТА ОСТАТКОВ СУБСИДИЙ, СУБВЕНЦИЙ ПРОШЛЫХ ЛЕТ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6 491,22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6 491,22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100,00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6483307"/>
                  </a:ext>
                </a:extLst>
              </a:tr>
              <a:tr h="175857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ВОЗВРАТ ОСТАТКОВ СУБСИДИЙ, СУБВЕНЦИЙ ПРОШЛЫХ ЛЕТ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-5 615,52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-5 615,52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100,00</a:t>
                      </a: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</a:tbl>
          </a:graphicData>
        </a:graphic>
      </p:graphicFrame>
      <p:sp>
        <p:nvSpPr>
          <p:cNvPr id="17" name="Rectangle 71"/>
          <p:cNvSpPr>
            <a:spLocks noChangeArrowheads="1"/>
          </p:cNvSpPr>
          <p:nvPr/>
        </p:nvSpPr>
        <p:spPr bwMode="auto">
          <a:xfrm>
            <a:off x="10690031" y="505247"/>
            <a:ext cx="1047750" cy="296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7086" tIns="43543" rIns="87086" bIns="43543">
            <a:spAutoFit/>
          </a:bodyPr>
          <a:lstStyle>
            <a:lvl1pPr defTabSz="1028700"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36613" indent="-322263" defTabSz="1028700">
              <a:spcBef>
                <a:spcPct val="20000"/>
              </a:spcBef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85875" indent="-257175" defTabSz="1028700"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800225" indent="-257175" defTabSz="1028700">
              <a:spcBef>
                <a:spcPct val="20000"/>
              </a:spcBef>
              <a:buFont typeface="Wingdings" panose="05000000000000000000" pitchFamily="2" charset="2"/>
              <a:buChar char="§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314575" indent="-257175" defTabSz="1028700"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771775" indent="-257175" defTabSz="10287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228975" indent="-257175" defTabSz="10287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686175" indent="-257175" defTabSz="10287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143375" indent="-257175" defTabSz="10287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ru-RU" sz="1355" b="1" dirty="0">
                <a:solidFill>
                  <a:srgbClr val="000000"/>
                </a:solidFill>
                <a:cs typeface="Arial" panose="020B0604020202020204" pitchFamily="34" charset="0"/>
              </a:rPr>
              <a:t>тыс. руб.</a:t>
            </a:r>
          </a:p>
        </p:txBody>
      </p:sp>
    </p:spTree>
    <p:extLst>
      <p:ext uri="{BB962C8B-B14F-4D97-AF65-F5344CB8AC3E}">
        <p14:creationId xmlns:p14="http://schemas.microsoft.com/office/powerpoint/2010/main" val="7077891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1775520" y="116632"/>
            <a:ext cx="8642350" cy="687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7086" tIns="43543" rIns="87086" bIns="43543">
            <a:spAutoFit/>
          </a:bodyPr>
          <a:lstStyle>
            <a:lvl1pPr defTabSz="1028700"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36613" indent="-322263" defTabSz="1028700">
              <a:spcBef>
                <a:spcPct val="20000"/>
              </a:spcBef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85875" indent="-257175" defTabSz="1028700"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800225" indent="-257175" defTabSz="1028700">
              <a:spcBef>
                <a:spcPct val="20000"/>
              </a:spcBef>
              <a:buFont typeface="Wingdings" panose="05000000000000000000" pitchFamily="2" charset="2"/>
              <a:buChar char="§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314575" indent="-257175" defTabSz="1028700"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771775" indent="-257175" defTabSz="10287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228975" indent="-257175" defTabSz="10287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686175" indent="-257175" defTabSz="10287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143375" indent="-257175" defTabSz="10287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None/>
              <a:defRPr/>
            </a:pPr>
            <a:r>
              <a:rPr lang="ru-RU" sz="1947" b="1" dirty="0">
                <a:solidFill>
                  <a:srgbClr val="660033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ИСПОЛНЕНИЕ МУНИЦИПАЛЬНЫХ ПРОГРАММ И НЕПРОГРАММНЫХ РАСХОДОВ ЗА 202</a:t>
            </a:r>
            <a:r>
              <a:rPr lang="en-US" sz="1947" b="1" dirty="0">
                <a:solidFill>
                  <a:srgbClr val="660033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5</a:t>
            </a:r>
            <a:r>
              <a:rPr lang="ru-RU" sz="1947" b="1" dirty="0">
                <a:solidFill>
                  <a:srgbClr val="660033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 ГОД</a:t>
            </a: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7727"/>
            <a:ext cx="905343" cy="936104"/>
          </a:xfrm>
          <a:prstGeom prst="rect">
            <a:avLst/>
          </a:prstGeom>
        </p:spPr>
      </p:pic>
      <p:sp>
        <p:nvSpPr>
          <p:cNvPr id="18" name="Rectangle 71"/>
          <p:cNvSpPr>
            <a:spLocks noChangeArrowheads="1"/>
          </p:cNvSpPr>
          <p:nvPr/>
        </p:nvSpPr>
        <p:spPr bwMode="auto">
          <a:xfrm>
            <a:off x="10938062" y="507156"/>
            <a:ext cx="1047750" cy="296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7086" tIns="43543" rIns="87086" bIns="43543">
            <a:spAutoFit/>
          </a:bodyPr>
          <a:lstStyle>
            <a:lvl1pPr defTabSz="1028700"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36613" indent="-322263" defTabSz="1028700">
              <a:spcBef>
                <a:spcPct val="20000"/>
              </a:spcBef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85875" indent="-257175" defTabSz="1028700"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800225" indent="-257175" defTabSz="1028700">
              <a:spcBef>
                <a:spcPct val="20000"/>
              </a:spcBef>
              <a:buFont typeface="Wingdings" panose="05000000000000000000" pitchFamily="2" charset="2"/>
              <a:buChar char="§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314575" indent="-257175" defTabSz="1028700"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771775" indent="-257175" defTabSz="10287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228975" indent="-257175" defTabSz="10287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686175" indent="-257175" defTabSz="10287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143375" indent="-257175" defTabSz="10287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ru-RU" sz="1355" b="1" dirty="0">
                <a:solidFill>
                  <a:srgbClr val="000000"/>
                </a:solidFill>
                <a:cs typeface="Arial" panose="020B0604020202020204" pitchFamily="34" charset="0"/>
              </a:rPr>
              <a:t>тыс. руб.</a:t>
            </a:r>
          </a:p>
        </p:txBody>
      </p:sp>
      <p:graphicFrame>
        <p:nvGraphicFramePr>
          <p:cNvPr id="6" name="Group 179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899168715"/>
              </p:ext>
            </p:extLst>
          </p:nvPr>
        </p:nvGraphicFramePr>
        <p:xfrm>
          <a:off x="1055440" y="1052736"/>
          <a:ext cx="10591848" cy="5676513"/>
        </p:xfrm>
        <a:graphic>
          <a:graphicData uri="http://schemas.openxmlformats.org/drawingml/2006/table">
            <a:tbl>
              <a:tblPr/>
              <a:tblGrid>
                <a:gridCol w="69822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946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946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2036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6419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DD7E0E"/>
                        </a:buClr>
                        <a:buSzPct val="8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DD7E0E"/>
                        </a:buClr>
                        <a:buFont typeface="Arial" panose="020B0604020202020204" pitchFamily="34" charset="0"/>
                        <a:defRPr sz="1600">
                          <a:solidFill>
                            <a:srgbClr val="40404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DD7E0E"/>
                        </a:buClr>
                        <a:buFont typeface="Arial" panose="020B0604020202020204" pitchFamily="34" charset="0"/>
                        <a:defRPr sz="1400">
                          <a:solidFill>
                            <a:srgbClr val="59595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1200">
                          <a:solidFill>
                            <a:srgbClr val="59595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1000">
                          <a:solidFill>
                            <a:srgbClr val="59595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000">
                          <a:solidFill>
                            <a:srgbClr val="59595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000">
                          <a:solidFill>
                            <a:srgbClr val="59595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000">
                          <a:solidFill>
                            <a:srgbClr val="59595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000">
                          <a:solidFill>
                            <a:srgbClr val="59595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Наименование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DD7E0E"/>
                        </a:buClr>
                        <a:buSzPct val="8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DD7E0E"/>
                        </a:buClr>
                        <a:buFont typeface="Arial" panose="020B0604020202020204" pitchFamily="34" charset="0"/>
                        <a:defRPr sz="1600">
                          <a:solidFill>
                            <a:srgbClr val="40404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DD7E0E"/>
                        </a:buClr>
                        <a:buFont typeface="Arial" panose="020B0604020202020204" pitchFamily="34" charset="0"/>
                        <a:defRPr sz="1400">
                          <a:solidFill>
                            <a:srgbClr val="59595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1200">
                          <a:solidFill>
                            <a:srgbClr val="59595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1000">
                          <a:solidFill>
                            <a:srgbClr val="59595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000">
                          <a:solidFill>
                            <a:srgbClr val="59595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000">
                          <a:solidFill>
                            <a:srgbClr val="59595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000">
                          <a:solidFill>
                            <a:srgbClr val="59595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000">
                          <a:solidFill>
                            <a:srgbClr val="59595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План на 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202</a:t>
                      </a: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год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DD7E0E"/>
                        </a:buClr>
                        <a:buSzPct val="8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DD7E0E"/>
                        </a:buClr>
                        <a:buFont typeface="Arial" panose="020B0604020202020204" pitchFamily="34" charset="0"/>
                        <a:defRPr sz="1600">
                          <a:solidFill>
                            <a:srgbClr val="40404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DD7E0E"/>
                        </a:buClr>
                        <a:buFont typeface="Arial" panose="020B0604020202020204" pitchFamily="34" charset="0"/>
                        <a:defRPr sz="1400">
                          <a:solidFill>
                            <a:srgbClr val="59595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1200">
                          <a:solidFill>
                            <a:srgbClr val="59595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1000">
                          <a:solidFill>
                            <a:srgbClr val="59595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000">
                          <a:solidFill>
                            <a:srgbClr val="59595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000">
                          <a:solidFill>
                            <a:srgbClr val="59595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000">
                          <a:solidFill>
                            <a:srgbClr val="59595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000">
                          <a:solidFill>
                            <a:srgbClr val="59595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Исполнение 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за 202</a:t>
                      </a: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год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DD7E0E"/>
                        </a:buClr>
                        <a:buSzPct val="8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DD7E0E"/>
                        </a:buClr>
                        <a:buFont typeface="Arial" panose="020B0604020202020204" pitchFamily="34" charset="0"/>
                        <a:defRPr sz="1600">
                          <a:solidFill>
                            <a:srgbClr val="40404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DD7E0E"/>
                        </a:buClr>
                        <a:buFont typeface="Arial" panose="020B0604020202020204" pitchFamily="34" charset="0"/>
                        <a:defRPr sz="1400">
                          <a:solidFill>
                            <a:srgbClr val="59595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1200">
                          <a:solidFill>
                            <a:srgbClr val="59595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1000">
                          <a:solidFill>
                            <a:srgbClr val="59595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000">
                          <a:solidFill>
                            <a:srgbClr val="59595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000">
                          <a:solidFill>
                            <a:srgbClr val="59595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000">
                          <a:solidFill>
                            <a:srgbClr val="59595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000">
                          <a:solidFill>
                            <a:srgbClr val="59595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% исп.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436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МП 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«Территориальное развитие и обустройство </a:t>
                      </a:r>
                      <a:r>
                        <a:rPr lang="ru-RU" sz="14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Усольского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района»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117 200,12</a:t>
                      </a:r>
                      <a:endParaRPr lang="ru-RU" sz="1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96 047,46</a:t>
                      </a:r>
                      <a:endParaRPr lang="ru-RU" sz="1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81,95</a:t>
                      </a:r>
                      <a:endParaRPr lang="ru-RU" sz="1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563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МП «Развитие системы образования»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1 885 523,68</a:t>
                      </a:r>
                      <a:endParaRPr lang="ru-RU" sz="1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1 871 351,91</a:t>
                      </a:r>
                      <a:endParaRPr lang="ru-RU" sz="1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99,25</a:t>
                      </a:r>
                      <a:endParaRPr lang="ru-RU" sz="1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96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МП «Управление муниципальными финансами»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481 508,70</a:t>
                      </a:r>
                      <a:endParaRPr lang="ru-RU" sz="1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473 020,78</a:t>
                      </a:r>
                      <a:endParaRPr lang="ru-RU" sz="1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98,24</a:t>
                      </a:r>
                      <a:endParaRPr lang="ru-RU" sz="1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579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МП «Содействие развитию экономики»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37 694,30</a:t>
                      </a:r>
                      <a:endParaRPr lang="ru-RU" sz="1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37 472,43</a:t>
                      </a:r>
                      <a:endParaRPr lang="ru-RU" sz="1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99,41</a:t>
                      </a:r>
                      <a:endParaRPr lang="ru-RU" sz="1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629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МП 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«Развитие культуры»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157 950,17</a:t>
                      </a:r>
                      <a:endParaRPr lang="ru-RU" sz="1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155 068,83</a:t>
                      </a:r>
                      <a:endParaRPr lang="ru-RU" sz="1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98,18</a:t>
                      </a:r>
                      <a:endParaRPr lang="ru-RU" sz="1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4607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МП 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«Развитие физической культуры и массового спорта»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5 330,20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5 276,26</a:t>
                      </a:r>
                      <a:endParaRPr lang="ru-RU" sz="1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98,99</a:t>
                      </a:r>
                      <a:endParaRPr lang="ru-RU" sz="1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372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МП 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«Молодежная политика»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6 095,98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6 095,33</a:t>
                      </a:r>
                      <a:endParaRPr lang="ru-RU" sz="1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99,99</a:t>
                      </a:r>
                      <a:endParaRPr lang="ru-RU" sz="1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8635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МП 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«Развитие гражданского общества»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3 496,00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3 495,05</a:t>
                      </a:r>
                      <a:endParaRPr lang="ru-RU" sz="1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99,97</a:t>
                      </a:r>
                      <a:endParaRPr lang="ru-RU" sz="1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038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МП </a:t>
                      </a: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«Укрепление общественного здоровья»</a:t>
                      </a:r>
                      <a:endParaRPr lang="ru-RU" sz="1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360,00</a:t>
                      </a:r>
                      <a:endParaRPr lang="ru-RU" sz="1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360,00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100,00</a:t>
                      </a:r>
                      <a:endParaRPr lang="ru-RU" sz="1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8629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МП </a:t>
                      </a: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«Безопасный район»</a:t>
                      </a:r>
                      <a:endParaRPr lang="ru-RU" sz="1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17 783,10</a:t>
                      </a:r>
                      <a:endParaRPr lang="ru-RU" sz="1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17 773,55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99,95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2460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DD7E0E"/>
                        </a:buClr>
                        <a:buSzPct val="8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DD7E0E"/>
                        </a:buClr>
                        <a:buFont typeface="Arial" panose="020B0604020202020204" pitchFamily="34" charset="0"/>
                        <a:defRPr sz="1600">
                          <a:solidFill>
                            <a:srgbClr val="40404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DD7E0E"/>
                        </a:buClr>
                        <a:buFont typeface="Arial" panose="020B0604020202020204" pitchFamily="34" charset="0"/>
                        <a:defRPr sz="1400">
                          <a:solidFill>
                            <a:srgbClr val="59595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1200">
                          <a:solidFill>
                            <a:srgbClr val="59595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1000">
                          <a:solidFill>
                            <a:srgbClr val="59595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000">
                          <a:solidFill>
                            <a:srgbClr val="59595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000">
                          <a:solidFill>
                            <a:srgbClr val="59595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000">
                          <a:solidFill>
                            <a:srgbClr val="59595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000">
                          <a:solidFill>
                            <a:srgbClr val="59595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ИТОГО ПО МУНИЦИПАЛЬНЫМ ПРОГРАММАМ: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2 712 942,25</a:t>
                      </a:r>
                      <a:endParaRPr lang="ru-RU" sz="1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2 665 961,58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98,27</a:t>
                      </a:r>
                      <a:endParaRPr lang="ru-RU" sz="1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7088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DD7E0E"/>
                        </a:buClr>
                        <a:buSzPct val="8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DD7E0E"/>
                        </a:buClr>
                        <a:buFont typeface="Arial" panose="020B0604020202020204" pitchFamily="34" charset="0"/>
                        <a:defRPr sz="1600">
                          <a:solidFill>
                            <a:srgbClr val="40404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DD7E0E"/>
                        </a:buClr>
                        <a:buFont typeface="Arial" panose="020B0604020202020204" pitchFamily="34" charset="0"/>
                        <a:defRPr sz="1400">
                          <a:solidFill>
                            <a:srgbClr val="59595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1200">
                          <a:solidFill>
                            <a:srgbClr val="59595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1000">
                          <a:solidFill>
                            <a:srgbClr val="59595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000">
                          <a:solidFill>
                            <a:srgbClr val="59595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000">
                          <a:solidFill>
                            <a:srgbClr val="59595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000">
                          <a:solidFill>
                            <a:srgbClr val="59595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000">
                          <a:solidFill>
                            <a:srgbClr val="59595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Непрограммные расходы 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14 715,18</a:t>
                      </a:r>
                      <a:endParaRPr lang="ru-RU" sz="1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13 853,11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94,14</a:t>
                      </a:r>
                      <a:endParaRPr lang="ru-RU" sz="1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6195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DD7E0E"/>
                        </a:buClr>
                        <a:buSzPct val="8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rgbClr val="DD7E0E"/>
                        </a:buClr>
                        <a:buFont typeface="Arial" panose="020B0604020202020204" pitchFamily="34" charset="0"/>
                        <a:defRPr sz="1600">
                          <a:solidFill>
                            <a:srgbClr val="40404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DD7E0E"/>
                        </a:buClr>
                        <a:buFont typeface="Arial" panose="020B0604020202020204" pitchFamily="34" charset="0"/>
                        <a:defRPr sz="1400">
                          <a:solidFill>
                            <a:srgbClr val="59595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1200">
                          <a:solidFill>
                            <a:srgbClr val="59595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1000">
                          <a:solidFill>
                            <a:srgbClr val="59595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000">
                          <a:solidFill>
                            <a:srgbClr val="59595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000">
                          <a:solidFill>
                            <a:srgbClr val="59595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000">
                          <a:solidFill>
                            <a:srgbClr val="59595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000">
                          <a:solidFill>
                            <a:srgbClr val="59595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ИТОГО: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2 727 657,43</a:t>
                      </a:r>
                      <a:endParaRPr lang="ru-RU" sz="1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2 679 814,69</a:t>
                      </a:r>
                      <a:endParaRPr lang="ru-RU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400" b="1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98,25</a:t>
                      </a:r>
                      <a:endParaRPr lang="en-US" sz="1400" b="1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516945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Рисунок 3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05343" cy="936104"/>
          </a:xfrm>
          <a:prstGeom prst="rect">
            <a:avLst/>
          </a:prstGeom>
        </p:spPr>
      </p:pic>
      <p:sp>
        <p:nvSpPr>
          <p:cNvPr id="32" name="TextBox 31"/>
          <p:cNvSpPr txBox="1">
            <a:spLocks noChangeArrowheads="1"/>
          </p:cNvSpPr>
          <p:nvPr/>
        </p:nvSpPr>
        <p:spPr bwMode="auto">
          <a:xfrm>
            <a:off x="1632519" y="21056"/>
            <a:ext cx="9144000" cy="38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7086" tIns="43543" rIns="87086" bIns="43543">
            <a:spAutoFit/>
          </a:bodyPr>
          <a:lstStyle>
            <a:lvl1pPr defTabSz="1028700"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36613" indent="-322263" defTabSz="1028700">
              <a:spcBef>
                <a:spcPct val="20000"/>
              </a:spcBef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85875" indent="-257175" defTabSz="1028700"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800225" indent="-257175" defTabSz="1028700">
              <a:spcBef>
                <a:spcPct val="20000"/>
              </a:spcBef>
              <a:buFont typeface="Wingdings" panose="05000000000000000000" pitchFamily="2" charset="2"/>
              <a:buChar char="§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314575" indent="-257175" defTabSz="1028700"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771775" indent="-257175" defTabSz="10287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228975" indent="-257175" defTabSz="10287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686175" indent="-257175" defTabSz="10287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143375" indent="-257175" defTabSz="10287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None/>
              <a:defRPr/>
            </a:pPr>
            <a:r>
              <a:rPr lang="ru-RU" sz="1947" b="1" dirty="0">
                <a:solidFill>
                  <a:srgbClr val="660033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АНАЛИЗ РАСХОДОВ ПО КОСГУ 202</a:t>
            </a:r>
            <a:r>
              <a:rPr lang="en-US" sz="1947" b="1" dirty="0">
                <a:solidFill>
                  <a:srgbClr val="660033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5</a:t>
            </a:r>
            <a:r>
              <a:rPr lang="ru-RU" sz="1947" b="1" dirty="0">
                <a:solidFill>
                  <a:srgbClr val="660033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 ГОД В СРАВНЕНИИ С 202</a:t>
            </a:r>
            <a:r>
              <a:rPr lang="en-US" sz="1947" b="1" dirty="0">
                <a:solidFill>
                  <a:srgbClr val="660033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4</a:t>
            </a:r>
            <a:r>
              <a:rPr lang="ru-RU" sz="1947" b="1" dirty="0">
                <a:solidFill>
                  <a:srgbClr val="660033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 ГОДОМ</a:t>
            </a:r>
          </a:p>
        </p:txBody>
      </p:sp>
      <p:sp>
        <p:nvSpPr>
          <p:cNvPr id="35" name="Rectangle 95"/>
          <p:cNvSpPr>
            <a:spLocks noChangeArrowheads="1"/>
          </p:cNvSpPr>
          <p:nvPr/>
        </p:nvSpPr>
        <p:spPr bwMode="auto">
          <a:xfrm>
            <a:off x="10659145" y="246913"/>
            <a:ext cx="844550" cy="295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7086" tIns="43543" rIns="87086" bIns="43543">
            <a:spAutoFit/>
          </a:bodyPr>
          <a:lstStyle>
            <a:lvl1pPr defTabSz="1028700"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14350" indent="-322263" defTabSz="1028700">
              <a:spcBef>
                <a:spcPct val="20000"/>
              </a:spcBef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28700" indent="-257175" defTabSz="1028700"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43050" indent="-257175" defTabSz="1028700">
              <a:spcBef>
                <a:spcPct val="20000"/>
              </a:spcBef>
              <a:buFont typeface="Wingdings" panose="05000000000000000000" pitchFamily="2" charset="2"/>
              <a:buChar char="§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57175" defTabSz="1028700"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57175" defTabSz="10287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57175" defTabSz="10287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57175" defTabSz="10287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57175" defTabSz="10287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ru-RU" sz="1355" dirty="0" err="1">
                <a:solidFill>
                  <a:srgbClr val="000000"/>
                </a:solidFill>
                <a:cs typeface="Arial" panose="020B0604020202020204" pitchFamily="34" charset="0"/>
              </a:rPr>
              <a:t>тыс.руб</a:t>
            </a:r>
            <a:r>
              <a:rPr lang="ru-RU" sz="1355" dirty="0">
                <a:solidFill>
                  <a:srgbClr val="000000"/>
                </a:solidFill>
                <a:cs typeface="Arial" panose="020B0604020202020204" pitchFamily="34" charset="0"/>
              </a:rPr>
              <a:t>.</a:t>
            </a:r>
          </a:p>
        </p:txBody>
      </p:sp>
      <p:graphicFrame>
        <p:nvGraphicFramePr>
          <p:cNvPr id="7" name="Group 142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25627718"/>
              </p:ext>
            </p:extLst>
          </p:nvPr>
        </p:nvGraphicFramePr>
        <p:xfrm>
          <a:off x="1956816" y="544881"/>
          <a:ext cx="9546879" cy="6315811"/>
        </p:xfrm>
        <a:graphic>
          <a:graphicData uri="http://schemas.openxmlformats.org/drawingml/2006/table">
            <a:tbl>
              <a:tblPr/>
              <a:tblGrid>
                <a:gridCol w="5859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806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530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350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336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08597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КОСГУ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Наименование расходов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2024 год 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( в </a:t>
                      </a:r>
                      <a:r>
                        <a:rPr kumimoji="0" lang="ru-RU" sz="1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т.ч</a:t>
                      </a: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. 241 КОСГУ)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202</a:t>
                      </a:r>
                      <a:r>
                        <a:rPr kumimoji="0" 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год 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( в </a:t>
                      </a:r>
                      <a:r>
                        <a:rPr kumimoji="0" lang="ru-RU" sz="1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т.ч</a:t>
                      </a: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. 241 КОСГУ)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Динамика исполнения (%)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241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211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Заработная плата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</a:t>
                      </a:r>
                      <a:r>
                        <a:rPr lang="ru-RU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 </a:t>
                      </a:r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364 199,88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1 477 118,54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108,28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1512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212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Прочие выплаты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</a:t>
                      </a:r>
                      <a:r>
                        <a:rPr lang="ru-RU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338,64   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250,99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74,12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9047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213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Начисления на выплаты по оплате труда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410 361,17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397 402,25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96,84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3654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221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Услуги связи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 </a:t>
                      </a:r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465,32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2 652,01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107,57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603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222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Транспортные услуги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 </a:t>
                      </a:r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203,11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1 769,28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147,06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603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223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Коммунальные услуги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ru-RU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106 </a:t>
                      </a:r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046,57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110 726,45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104,41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9757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224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Арендная плата за пользование имуществом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ru-RU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537,75   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2 316,35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430,75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8976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225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Работы, услуги по содержанию имущества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</a:t>
                      </a:r>
                      <a:r>
                        <a:rPr lang="ru-RU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144 </a:t>
                      </a:r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302,99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165 612,98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114,77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42109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226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Прочие работы, услуги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44 336,55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46 778,86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105,51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1917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227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Страхование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ru-RU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189,69   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220,18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116,07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54421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228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Услуги, работы для целей капитальных вложений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ru-RU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3 </a:t>
                      </a:r>
                      <a:r>
                        <a:rPr lang="ru-RU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668,96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30,00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0,82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7184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246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Безвозмездные перечисления некоммерческим организациям и </a:t>
                      </a:r>
                      <a:r>
                        <a:rPr kumimoji="0" lang="ru-RU" sz="9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физ.лицам</a:t>
                      </a:r>
                      <a:endParaRPr kumimoji="0" lang="ru-RU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ru-RU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 </a:t>
                      </a:r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750,00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2 000,00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114,29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4912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251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Перечисления другим бюджетам бюджетной системы РФ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ru-RU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233 </a:t>
                      </a:r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759,06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233 731,36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99,99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12992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254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Перечисления капитального характера другим бюджетам бюджетной системы Российской Федерации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6 681,81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11 220,34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167,92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69047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262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Пособия по социальной помощи населению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ru-RU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 </a:t>
                      </a:r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065,65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8 095,26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89,30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68934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263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Пособия по социальной помощи населению в натуральной форме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ru-RU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2 </a:t>
                      </a:r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249,61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2 713,41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120,62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68934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264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Пенсии, пособия, выплачиваемые работодателями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</a:t>
                      </a:r>
                      <a:r>
                        <a:rPr lang="ru-RU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 </a:t>
                      </a:r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228,27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10 932,44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118,47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80366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266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Социальные пособия и компенсации персоналу в денежной форме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</a:t>
                      </a:r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4 988,35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5 816,74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116,61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51184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Прочие расходы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</a:t>
                      </a:r>
                      <a:r>
                        <a:rPr lang="ru-RU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8 495,75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9 310,52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109,59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6327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Увеличение стоимости основных средств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</a:t>
                      </a:r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107 495,61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83 047,00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77,26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58401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330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Увеличение стоимости непроизведенных активов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7,60   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00" b="1" i="0" u="none" strike="noStrike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02438732"/>
                  </a:ext>
                </a:extLst>
              </a:tr>
              <a:tr h="258401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340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Увеличение стоимости материальных запасов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ru-RU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ru-RU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107 615,63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108 069,73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100,42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91574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ИТОГО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</a:t>
                      </a: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 </a:t>
                      </a: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568 987,97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2 679 814,69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104,31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903960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extBox 4"/>
          <p:cNvSpPr txBox="1">
            <a:spLocks noChangeArrowheads="1"/>
          </p:cNvSpPr>
          <p:nvPr/>
        </p:nvSpPr>
        <p:spPr bwMode="auto">
          <a:xfrm>
            <a:off x="2610689" y="149217"/>
            <a:ext cx="8750300" cy="687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7086" tIns="43543" rIns="87086" bIns="43543">
            <a:spAutoFit/>
          </a:bodyPr>
          <a:lstStyle>
            <a:lvl1pPr defTabSz="1028700"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36613" indent="-322263" defTabSz="1028700">
              <a:spcBef>
                <a:spcPct val="20000"/>
              </a:spcBef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85875" indent="-257175" defTabSz="1028700"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800225" indent="-257175" defTabSz="1028700">
              <a:spcBef>
                <a:spcPct val="20000"/>
              </a:spcBef>
              <a:buFont typeface="Wingdings" panose="05000000000000000000" pitchFamily="2" charset="2"/>
              <a:buChar char="§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314575" indent="-257175" defTabSz="1028700"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771775" indent="-257175" defTabSz="10287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228975" indent="-257175" defTabSz="10287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686175" indent="-257175" defTabSz="10287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143375" indent="-257175" defTabSz="10287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ru-RU" sz="1947" b="1" dirty="0">
                <a:solidFill>
                  <a:srgbClr val="660033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ИСПОЛНЕНИЕ РАСХОДНОЙ ЧАСТИ БЮДЖЕТА УСОЛЬСКОГО РАЙОНА ЗА </a:t>
            </a:r>
            <a:r>
              <a:rPr lang="ru-RU" sz="1947" b="1" dirty="0" smtClean="0">
                <a:solidFill>
                  <a:srgbClr val="660033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202</a:t>
            </a:r>
            <a:r>
              <a:rPr lang="en-US" sz="1947" b="1" dirty="0" smtClean="0">
                <a:solidFill>
                  <a:srgbClr val="660033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5</a:t>
            </a:r>
            <a:r>
              <a:rPr lang="ru-RU" sz="1947" b="1" dirty="0" smtClean="0">
                <a:solidFill>
                  <a:srgbClr val="660033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947" b="1" dirty="0">
                <a:solidFill>
                  <a:srgbClr val="660033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ГОД</a:t>
            </a:r>
          </a:p>
        </p:txBody>
      </p:sp>
      <p:sp>
        <p:nvSpPr>
          <p:cNvPr id="34" name="Прямоугольник 17"/>
          <p:cNvSpPr>
            <a:spLocks noChangeArrowheads="1"/>
          </p:cNvSpPr>
          <p:nvPr/>
        </p:nvSpPr>
        <p:spPr bwMode="auto">
          <a:xfrm>
            <a:off x="3197255" y="915937"/>
            <a:ext cx="6875462" cy="38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7086" tIns="43543" rIns="87086" bIns="43543">
            <a:spAutoFit/>
          </a:bodyPr>
          <a:lstStyle>
            <a:lvl1pPr defTabSz="1028700"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36613" indent="-322263" defTabSz="1028700">
              <a:spcBef>
                <a:spcPct val="20000"/>
              </a:spcBef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85875" indent="-257175" defTabSz="1028700"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800225" indent="-257175" defTabSz="1028700">
              <a:spcBef>
                <a:spcPct val="20000"/>
              </a:spcBef>
              <a:buFont typeface="Wingdings" panose="05000000000000000000" pitchFamily="2" charset="2"/>
              <a:buChar char="§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314575" indent="-257175" defTabSz="1028700"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771775" indent="-257175" defTabSz="10287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228975" indent="-257175" defTabSz="10287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686175" indent="-257175" defTabSz="10287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143375" indent="-257175" defTabSz="10287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ru-RU" sz="1947" b="1" dirty="0">
                <a:solidFill>
                  <a:srgbClr val="660066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За </a:t>
            </a:r>
            <a:r>
              <a:rPr lang="ru-RU" sz="1947" b="1" dirty="0" smtClean="0">
                <a:solidFill>
                  <a:srgbClr val="660066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202</a:t>
            </a:r>
            <a:r>
              <a:rPr lang="en-US" sz="1947" b="1" dirty="0" smtClean="0">
                <a:solidFill>
                  <a:srgbClr val="660066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5</a:t>
            </a:r>
            <a:r>
              <a:rPr lang="ru-RU" sz="1947" b="1" dirty="0" smtClean="0">
                <a:solidFill>
                  <a:srgbClr val="660066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947" b="1" dirty="0">
                <a:solidFill>
                  <a:srgbClr val="660066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год исполнение составило </a:t>
            </a:r>
            <a:r>
              <a:rPr lang="ru-RU" sz="1947" b="1" dirty="0" smtClean="0">
                <a:solidFill>
                  <a:srgbClr val="660066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2 </a:t>
            </a:r>
            <a:r>
              <a:rPr lang="en-US" sz="1947" b="1" dirty="0" smtClean="0">
                <a:solidFill>
                  <a:srgbClr val="660066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679 814,69 </a:t>
            </a:r>
            <a:r>
              <a:rPr lang="ru-RU" sz="1947" b="1" dirty="0" smtClean="0">
                <a:solidFill>
                  <a:srgbClr val="660066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тыс</a:t>
            </a:r>
            <a:r>
              <a:rPr lang="ru-RU" sz="1947" b="1" dirty="0">
                <a:solidFill>
                  <a:srgbClr val="660066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. рублей</a:t>
            </a:r>
            <a:endParaRPr lang="ru-RU" sz="1947" b="1" dirty="0">
              <a:solidFill>
                <a:srgbClr val="660066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5" name="Диаграмма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25938791"/>
              </p:ext>
            </p:extLst>
          </p:nvPr>
        </p:nvGraphicFramePr>
        <p:xfrm>
          <a:off x="2974975" y="1454150"/>
          <a:ext cx="8518525" cy="5059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6" name="Лист" r:id="rId3" imgW="8467898" imgH="5029200" progId="Excel.Sheet.8">
                  <p:embed/>
                </p:oleObj>
              </mc:Choice>
              <mc:Fallback>
                <p:oleObj name="Лист" r:id="rId3" imgW="8467898" imgH="5029200" progId="Excel.Sheet.8">
                  <p:embed/>
                  <p:pic>
                    <p:nvPicPr>
                      <p:cNvPr id="14340" name="Диаграмма 1"/>
                      <p:cNvPicPr>
                        <a:picLocks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74975" y="1454150"/>
                        <a:ext cx="8518525" cy="50593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6" name="Рисунок 3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24859"/>
            <a:ext cx="988463" cy="936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52515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Box 29"/>
          <p:cNvSpPr txBox="1">
            <a:spLocks noChangeArrowheads="1"/>
          </p:cNvSpPr>
          <p:nvPr/>
        </p:nvSpPr>
        <p:spPr bwMode="auto">
          <a:xfrm>
            <a:off x="1922463" y="204788"/>
            <a:ext cx="8642350" cy="687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7086" tIns="43543" rIns="87086" bIns="43543">
            <a:spAutoFit/>
          </a:bodyPr>
          <a:lstStyle>
            <a:lvl1pPr defTabSz="1028700"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36613" indent="-322263" defTabSz="1028700">
              <a:spcBef>
                <a:spcPct val="20000"/>
              </a:spcBef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85875" indent="-257175" defTabSz="1028700"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800225" indent="-257175" defTabSz="1028700">
              <a:spcBef>
                <a:spcPct val="20000"/>
              </a:spcBef>
              <a:buFont typeface="Wingdings" panose="05000000000000000000" pitchFamily="2" charset="2"/>
              <a:buChar char="§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314575" indent="-257175" defTabSz="1028700"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771775" indent="-257175" defTabSz="10287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228975" indent="-257175" defTabSz="10287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686175" indent="-257175" defTabSz="10287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143375" indent="-257175" defTabSz="10287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ru-RU" sz="1947" b="1" dirty="0">
                <a:solidFill>
                  <a:srgbClr val="660033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АНАЛИЗ РАСХОДОВ В РАЗРЕЗЕ РАЗДЕЛОВ 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ru-RU" sz="1947" b="1" dirty="0">
                <a:solidFill>
                  <a:srgbClr val="660033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БЮДЖЕТА ЗА </a:t>
            </a:r>
            <a:r>
              <a:rPr lang="ru-RU" sz="1947" b="1" dirty="0" smtClean="0">
                <a:solidFill>
                  <a:srgbClr val="660033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202</a:t>
            </a:r>
            <a:r>
              <a:rPr lang="en-US" sz="1947" b="1" dirty="0" smtClean="0">
                <a:solidFill>
                  <a:srgbClr val="660033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5</a:t>
            </a:r>
            <a:r>
              <a:rPr lang="ru-RU" sz="1947" b="1" dirty="0" smtClean="0">
                <a:solidFill>
                  <a:srgbClr val="660033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947" b="1" dirty="0">
                <a:solidFill>
                  <a:srgbClr val="660033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ГОД</a:t>
            </a:r>
          </a:p>
        </p:txBody>
      </p:sp>
      <p:pic>
        <p:nvPicPr>
          <p:cNvPr id="31" name="Рисунок 3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05343" cy="936104"/>
          </a:xfrm>
          <a:prstGeom prst="rect">
            <a:avLst/>
          </a:prstGeom>
        </p:spPr>
      </p:pic>
      <p:graphicFrame>
        <p:nvGraphicFramePr>
          <p:cNvPr id="32" name="Group 17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95117699"/>
              </p:ext>
            </p:extLst>
          </p:nvPr>
        </p:nvGraphicFramePr>
        <p:xfrm>
          <a:off x="983432" y="955535"/>
          <a:ext cx="10625863" cy="5570104"/>
        </p:xfrm>
        <a:graphic>
          <a:graphicData uri="http://schemas.openxmlformats.org/drawingml/2006/table">
            <a:tbl>
              <a:tblPr/>
              <a:tblGrid>
                <a:gridCol w="46488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738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467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2823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2823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0217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Раздел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План 202</a:t>
                      </a: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год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Исполнение 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за 202</a:t>
                      </a: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год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% 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исполнения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% 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в исполнении бюджета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7752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Общегосударственные вопросы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263 452,80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254 478,29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96,59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9,50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775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в том числе ФОТ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220 037,51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213 306,32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96,94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7752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Национальная экономика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61 581,50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54 119,84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87,88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</a:t>
                      </a:r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02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6705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Жилищно-коммунальное 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хозяйство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14 272,55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14 271,84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100,00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</a:t>
                      </a:r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53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9642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Охрана окружающей среды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16 950,25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15 067,34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88,89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</a:t>
                      </a:r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56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775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в том числе ФОТ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276,93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276,93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ru-RU" sz="12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1911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Образование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US" sz="12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009 305,02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81 320,81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98,61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73,93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775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в том числе ФОТ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</a:t>
                      </a:r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607 167,89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</a:t>
                      </a:r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603 469,44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99,</a:t>
                      </a:r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77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ru-RU" sz="12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7752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Культура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71 461,81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70 205,61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98,24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2,62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5775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в том числе ФОТ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60 321,44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59 080,22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97,94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ru-RU" sz="12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57752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Социальная политика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40 225,59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40 202,80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99,94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1,50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5775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в том числе ФОТ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</a:t>
                      </a:r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210,24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</a:t>
                      </a:r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204,62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99,87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ru-RU" sz="12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57752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Физическая культура и спорт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</a:t>
                      </a:r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250,40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5 196,46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98,97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</a:t>
                      </a:r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64899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Обслуживание государственного (муниципального) долга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10,00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0,00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57752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Межбюджетные трансферты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245 147,50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244</a:t>
                      </a:r>
                      <a:r>
                        <a:rPr lang="en-US" sz="12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951,70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99,</a:t>
                      </a:r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92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9,14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94574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ИТОГО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</a:t>
                      </a:r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727 657,43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</a:t>
                      </a:r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79 814,69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  <a:r>
                        <a:rPr lang="en-US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8,25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9457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в том числе ФОТ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1 892 014,01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</a:t>
                      </a:r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880 337,53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99,</a:t>
                      </a:r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38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ru-RU" sz="120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</a:tbl>
          </a:graphicData>
        </a:graphic>
      </p:graphicFrame>
      <p:sp>
        <p:nvSpPr>
          <p:cNvPr id="41" name="Rectangle 95"/>
          <p:cNvSpPr>
            <a:spLocks noChangeArrowheads="1"/>
          </p:cNvSpPr>
          <p:nvPr/>
        </p:nvSpPr>
        <p:spPr bwMode="auto">
          <a:xfrm>
            <a:off x="10737383" y="660260"/>
            <a:ext cx="844550" cy="295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7086" tIns="43543" rIns="87086" bIns="43543">
            <a:spAutoFit/>
          </a:bodyPr>
          <a:lstStyle>
            <a:lvl1pPr defTabSz="1028700"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14350" indent="-322263" defTabSz="1028700">
              <a:spcBef>
                <a:spcPct val="20000"/>
              </a:spcBef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28700" indent="-257175" defTabSz="1028700"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43050" indent="-257175" defTabSz="1028700">
              <a:spcBef>
                <a:spcPct val="20000"/>
              </a:spcBef>
              <a:buFont typeface="Wingdings" panose="05000000000000000000" pitchFamily="2" charset="2"/>
              <a:buChar char="§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57175" defTabSz="1028700"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57175" defTabSz="10287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57175" defTabSz="10287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57175" defTabSz="10287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57175" defTabSz="10287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ru-RU" sz="1355" dirty="0" err="1">
                <a:solidFill>
                  <a:srgbClr val="000000"/>
                </a:solidFill>
                <a:cs typeface="Arial" panose="020B0604020202020204" pitchFamily="34" charset="0"/>
              </a:rPr>
              <a:t>тыс.руб</a:t>
            </a:r>
            <a:r>
              <a:rPr lang="ru-RU" sz="1355" dirty="0">
                <a:solidFill>
                  <a:srgbClr val="000000"/>
                </a:solidFill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774530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4"/>
          <p:cNvSpPr txBox="1">
            <a:spLocks noChangeArrowheads="1"/>
          </p:cNvSpPr>
          <p:nvPr/>
        </p:nvSpPr>
        <p:spPr bwMode="auto">
          <a:xfrm>
            <a:off x="2549525" y="149225"/>
            <a:ext cx="7434263" cy="687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7086" tIns="43543" rIns="87086" bIns="43543">
            <a:spAutoFit/>
          </a:bodyPr>
          <a:lstStyle>
            <a:lvl1pPr defTabSz="1028700"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36613" indent="-322263" defTabSz="1028700">
              <a:spcBef>
                <a:spcPct val="20000"/>
              </a:spcBef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85875" indent="-257175" defTabSz="1028700"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800225" indent="-257175" defTabSz="1028700">
              <a:spcBef>
                <a:spcPct val="20000"/>
              </a:spcBef>
              <a:buFont typeface="Wingdings" panose="05000000000000000000" pitchFamily="2" charset="2"/>
              <a:buChar char="§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314575" indent="-257175" defTabSz="1028700"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771775" indent="-257175" defTabSz="10287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228975" indent="-257175" defTabSz="10287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686175" indent="-257175" defTabSz="10287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143375" indent="-257175" defTabSz="10287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ru-RU" sz="1947" b="1" dirty="0">
                <a:solidFill>
                  <a:srgbClr val="660033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ОСНОВНЫЕ ПОКАЗАТЕЛИ ПО ОТРАСЛИ: «ОБЩЕГОСУДАРСТВЕННЫЕ ВОПРОСЫ»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88463" cy="936104"/>
          </a:xfrm>
          <a:prstGeom prst="rect">
            <a:avLst/>
          </a:prstGeom>
        </p:spPr>
      </p:pic>
      <p:graphicFrame>
        <p:nvGraphicFramePr>
          <p:cNvPr id="10" name="Диаграмма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86150591"/>
              </p:ext>
            </p:extLst>
          </p:nvPr>
        </p:nvGraphicFramePr>
        <p:xfrm>
          <a:off x="1476375" y="1257300"/>
          <a:ext cx="8893175" cy="5519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92" name="Лист" r:id="rId5" imgW="8896350" imgH="5524500" progId="Excel.Sheet.8">
                  <p:embed/>
                </p:oleObj>
              </mc:Choice>
              <mc:Fallback>
                <p:oleObj name="Лист" r:id="rId5" imgW="8896350" imgH="5524500" progId="Excel.Sheet.8">
                  <p:embed/>
                  <p:pic>
                    <p:nvPicPr>
                      <p:cNvPr id="15364" name="Диаграмма 1"/>
                      <p:cNvPicPr>
                        <a:picLocks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76375" y="1257300"/>
                        <a:ext cx="8893175" cy="55197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Прямоугольник 17"/>
          <p:cNvSpPr>
            <a:spLocks noChangeArrowheads="1"/>
          </p:cNvSpPr>
          <p:nvPr/>
        </p:nvSpPr>
        <p:spPr bwMode="auto">
          <a:xfrm>
            <a:off x="2903538" y="1006475"/>
            <a:ext cx="6875462" cy="38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7086" tIns="43543" rIns="87086" bIns="43543">
            <a:spAutoFit/>
          </a:bodyPr>
          <a:lstStyle>
            <a:lvl1pPr defTabSz="1028700"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36613" indent="-322263" defTabSz="1028700">
              <a:spcBef>
                <a:spcPct val="20000"/>
              </a:spcBef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85875" indent="-257175" defTabSz="1028700"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800225" indent="-257175" defTabSz="1028700">
              <a:spcBef>
                <a:spcPct val="20000"/>
              </a:spcBef>
              <a:buFont typeface="Wingdings" panose="05000000000000000000" pitchFamily="2" charset="2"/>
              <a:buChar char="§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314575" indent="-257175" defTabSz="1028700"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771775" indent="-257175" defTabSz="10287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228975" indent="-257175" defTabSz="10287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686175" indent="-257175" defTabSz="10287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143375" indent="-257175" defTabSz="10287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ru-RU" sz="1947" b="1" dirty="0">
                <a:solidFill>
                  <a:srgbClr val="660066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За </a:t>
            </a:r>
            <a:r>
              <a:rPr lang="ru-RU" sz="1947" b="1" dirty="0" smtClean="0">
                <a:solidFill>
                  <a:srgbClr val="660066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202</a:t>
            </a:r>
            <a:r>
              <a:rPr lang="en-US" sz="1947" b="1" dirty="0" smtClean="0">
                <a:solidFill>
                  <a:srgbClr val="660066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5</a:t>
            </a:r>
            <a:r>
              <a:rPr lang="ru-RU" sz="1947" b="1" dirty="0" smtClean="0">
                <a:solidFill>
                  <a:srgbClr val="660066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947" b="1" dirty="0">
                <a:solidFill>
                  <a:srgbClr val="660066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год исполнение составило </a:t>
            </a:r>
            <a:r>
              <a:rPr lang="ru-RU" sz="1947" b="1" dirty="0" smtClean="0">
                <a:solidFill>
                  <a:srgbClr val="660066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1947" b="1" dirty="0" smtClean="0">
                <a:solidFill>
                  <a:srgbClr val="660066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54</a:t>
            </a:r>
            <a:r>
              <a:rPr lang="ru-RU" sz="1947" b="1" dirty="0" smtClean="0">
                <a:solidFill>
                  <a:srgbClr val="660066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947" b="1" dirty="0" smtClean="0">
                <a:solidFill>
                  <a:srgbClr val="660066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478</a:t>
            </a:r>
            <a:r>
              <a:rPr lang="ru-RU" sz="1947" b="1" dirty="0" smtClean="0">
                <a:solidFill>
                  <a:srgbClr val="660066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,</a:t>
            </a:r>
            <a:r>
              <a:rPr lang="en-US" sz="1947" b="1" dirty="0" smtClean="0">
                <a:solidFill>
                  <a:srgbClr val="660066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29</a:t>
            </a:r>
            <a:r>
              <a:rPr lang="ru-RU" sz="1947" b="1" dirty="0" smtClean="0">
                <a:solidFill>
                  <a:srgbClr val="660066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тыс</a:t>
            </a:r>
            <a:r>
              <a:rPr lang="ru-RU" sz="1947" b="1" dirty="0">
                <a:solidFill>
                  <a:srgbClr val="660066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. рублей</a:t>
            </a:r>
            <a:endParaRPr lang="ru-RU" sz="1947" b="1" dirty="0">
              <a:solidFill>
                <a:srgbClr val="660066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69975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Рисунок 5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88463" cy="936104"/>
          </a:xfrm>
          <a:prstGeom prst="rect">
            <a:avLst/>
          </a:prstGeom>
        </p:spPr>
      </p:pic>
      <p:sp>
        <p:nvSpPr>
          <p:cNvPr id="56" name="TextBox 4"/>
          <p:cNvSpPr txBox="1">
            <a:spLocks noChangeArrowheads="1"/>
          </p:cNvSpPr>
          <p:nvPr/>
        </p:nvSpPr>
        <p:spPr bwMode="auto">
          <a:xfrm>
            <a:off x="1708150" y="371475"/>
            <a:ext cx="8678863" cy="687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7086" tIns="43543" rIns="87086" bIns="43543">
            <a:spAutoFit/>
          </a:bodyPr>
          <a:lstStyle>
            <a:lvl1pPr defTabSz="1028700"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36613" indent="-322263" defTabSz="1028700">
              <a:spcBef>
                <a:spcPct val="20000"/>
              </a:spcBef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85875" indent="-257175" defTabSz="1028700"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800225" indent="-257175" defTabSz="1028700">
              <a:spcBef>
                <a:spcPct val="20000"/>
              </a:spcBef>
              <a:buFont typeface="Wingdings" panose="05000000000000000000" pitchFamily="2" charset="2"/>
              <a:buChar char="§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314575" indent="-257175" defTabSz="1028700"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771775" indent="-257175" defTabSz="10287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228975" indent="-257175" defTabSz="10287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686175" indent="-257175" defTabSz="10287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143375" indent="-257175" defTabSz="10287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ru-RU" sz="1947" b="1" dirty="0">
                <a:solidFill>
                  <a:srgbClr val="660033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ОСНОВНЫЕ ПОКАЗАТЕЛИ ПО ОТРАСЛИ: 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ru-RU" sz="1947" b="1" dirty="0">
                <a:solidFill>
                  <a:srgbClr val="660033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«НАЦИОНАЛЬНАЯ ЭКОНОМИКА»</a:t>
            </a:r>
          </a:p>
        </p:txBody>
      </p:sp>
      <p:sp>
        <p:nvSpPr>
          <p:cNvPr id="57" name="TextBox 8"/>
          <p:cNvSpPr txBox="1">
            <a:spLocks noChangeArrowheads="1"/>
          </p:cNvSpPr>
          <p:nvPr/>
        </p:nvSpPr>
        <p:spPr bwMode="auto">
          <a:xfrm>
            <a:off x="652273" y="1618355"/>
            <a:ext cx="11832335" cy="5661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7086" tIns="43543" rIns="87086" bIns="43543">
            <a:spAutoFit/>
          </a:bodyPr>
          <a:lstStyle>
            <a:lvl1pPr defTabSz="1028700"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36613" indent="-322263" defTabSz="1028700">
              <a:spcBef>
                <a:spcPct val="20000"/>
              </a:spcBef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85875" indent="-257175" defTabSz="1028700"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800225" indent="-257175" defTabSz="1028700">
              <a:spcBef>
                <a:spcPct val="20000"/>
              </a:spcBef>
              <a:buFont typeface="Wingdings" panose="05000000000000000000" pitchFamily="2" charset="2"/>
              <a:buChar char="§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314575" indent="-257175" defTabSz="1028700"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771775" indent="-257175" defTabSz="10287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228975" indent="-257175" defTabSz="10287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686175" indent="-257175" defTabSz="10287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143375" indent="-257175" defTabSz="10287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ru-RU" sz="1693" b="1" u="sng" dirty="0"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в том </a:t>
            </a:r>
            <a:r>
              <a:rPr lang="ru-RU" sz="1693" b="1" u="sng" dirty="0" smtClean="0"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числе </a:t>
            </a:r>
            <a:r>
              <a:rPr lang="ru-RU" sz="1693" b="1" u="sng" dirty="0"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по:</a:t>
            </a:r>
          </a:p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endParaRPr lang="ru-RU" sz="1600" b="1" u="sng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ct val="0"/>
              </a:spcBef>
              <a:buClrTx/>
              <a:buSzTx/>
              <a:buNone/>
              <a:defRPr/>
            </a:pPr>
            <a:r>
              <a:rPr lang="ru-RU" sz="1400" b="1" u="sng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«Территориальное развитие и обустройство </a:t>
            </a:r>
            <a:r>
              <a:rPr lang="ru-RU" sz="1400" b="1" u="sng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Усольского</a:t>
            </a:r>
            <a:r>
              <a:rPr lang="ru-RU" sz="1400" b="1" u="sng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района</a:t>
            </a:r>
            <a:r>
              <a:rPr lang="ru-RU" sz="1400" b="1" u="sng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- 45 972,46 тыс</a:t>
            </a:r>
            <a:r>
              <a:rPr lang="ru-RU" sz="1400" b="1" u="sng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руб.:</a:t>
            </a:r>
          </a:p>
          <a:p>
            <a:pPr algn="just">
              <a:spcBef>
                <a:spcPct val="0"/>
              </a:spcBef>
              <a:buClrTx/>
              <a:buSzTx/>
              <a:buNone/>
              <a:defRPr/>
            </a:pPr>
            <a:r>
              <a:rPr lang="ru-RU" sz="1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КПМ «Обеспечение 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выполнения мероприятий по повышению безопасности дорожного движения</a:t>
            </a:r>
            <a:r>
              <a:rPr lang="ru-RU" sz="1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 </a:t>
            </a:r>
            <a:r>
              <a:rPr lang="ru-RU" sz="1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4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45 972,46 тыс</a:t>
            </a:r>
            <a:r>
              <a:rPr lang="ru-RU" sz="1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руб.</a:t>
            </a:r>
          </a:p>
          <a:p>
            <a:pPr algn="just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  <a:defRPr/>
            </a:pPr>
            <a:endParaRPr lang="ru-RU" sz="14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ct val="0"/>
              </a:spcBef>
              <a:buClrTx/>
              <a:buSzTx/>
              <a:buNone/>
              <a:defRPr/>
            </a:pPr>
            <a:r>
              <a:rPr lang="ru-RU" sz="1400" b="1" u="sng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«Управление муниципальными финансами</a:t>
            </a:r>
            <a:r>
              <a:rPr lang="ru-RU" sz="1400" b="1" u="sng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1400" b="1" u="sng" dirty="0" smtClean="0">
                <a:solidFill>
                  <a:srgbClr val="0000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– 386,47 </a:t>
            </a:r>
            <a:r>
              <a:rPr lang="ru-RU" sz="1400" b="1" u="sng" dirty="0">
                <a:solidFill>
                  <a:srgbClr val="0000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тыс. руб.</a:t>
            </a:r>
          </a:p>
          <a:p>
            <a:pPr algn="just">
              <a:spcBef>
                <a:spcPct val="0"/>
              </a:spcBef>
              <a:buClrTx/>
              <a:buSzTx/>
              <a:buNone/>
              <a:defRPr/>
            </a:pPr>
            <a:r>
              <a:rPr lang="ru-RU" sz="1400" dirty="0" smtClean="0">
                <a:solidFill>
                  <a:srgbClr val="0000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КПМ «Обеспечение 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деятельности органов местного самоуправления и МКУ «Управление</a:t>
            </a:r>
            <a:r>
              <a:rPr lang="ru-RU" sz="1400" dirty="0" smtClean="0">
                <a:solidFill>
                  <a:srgbClr val="0000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»» </a:t>
            </a:r>
            <a:r>
              <a:rPr lang="ru-RU" sz="1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4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386,47 тыс</a:t>
            </a:r>
            <a:r>
              <a:rPr lang="ru-RU" sz="1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руб.</a:t>
            </a:r>
          </a:p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endParaRPr lang="ru-RU" sz="1400" b="1" dirty="0">
              <a:solidFill>
                <a:srgbClr val="000000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  <a:p>
            <a:pPr algn="just">
              <a:spcBef>
                <a:spcPct val="0"/>
              </a:spcBef>
              <a:buClrTx/>
              <a:buSzTx/>
              <a:buNone/>
              <a:defRPr/>
            </a:pPr>
            <a:r>
              <a:rPr lang="ru-RU" sz="1400" b="1" u="sng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«Содействие развитию экономики</a:t>
            </a:r>
            <a:r>
              <a:rPr lang="ru-RU" sz="1400" b="1" u="sng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- 7 760,91 тыс</a:t>
            </a:r>
            <a:r>
              <a:rPr lang="ru-RU" sz="1400" b="1" u="sng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руб.: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buClrTx/>
              <a:buSzTx/>
              <a:buNone/>
              <a:defRPr/>
            </a:pP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Муниципальный проект «Социально-экономическое развитие </a:t>
            </a:r>
            <a:r>
              <a:rPr lang="ru-RU" sz="1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Усольского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района</a:t>
            </a:r>
            <a:r>
              <a:rPr lang="ru-RU" sz="1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14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2 220,00 тыс</a:t>
            </a:r>
            <a:r>
              <a:rPr lang="ru-RU" sz="1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руб. </a:t>
            </a:r>
            <a:endParaRPr lang="ru-RU" sz="1400" b="1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buClrTx/>
              <a:buSzTx/>
              <a:buNone/>
              <a:defRPr/>
            </a:pPr>
            <a:r>
              <a:rPr lang="ru-RU" sz="12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 </a:t>
            </a:r>
            <a:r>
              <a:rPr lang="ru-RU" sz="1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них: ОБ – </a:t>
            </a:r>
            <a:r>
              <a:rPr lang="ru-RU" sz="12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1 953,60 </a:t>
            </a:r>
            <a:r>
              <a:rPr lang="ru-RU" sz="1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руб.</a:t>
            </a:r>
          </a:p>
          <a:p>
            <a:pPr algn="just">
              <a:spcBef>
                <a:spcPct val="0"/>
              </a:spcBef>
              <a:buClrTx/>
              <a:buSzTx/>
              <a:buNone/>
              <a:defRPr/>
            </a:pPr>
            <a:r>
              <a:rPr lang="ru-RU" sz="1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МБ – </a:t>
            </a:r>
            <a:r>
              <a:rPr lang="ru-RU" sz="12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44,40 </a:t>
            </a:r>
            <a:r>
              <a:rPr lang="ru-RU" sz="1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</a:t>
            </a:r>
            <a:r>
              <a:rPr lang="ru-RU" sz="12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ct val="0"/>
              </a:spcBef>
              <a:buClrTx/>
              <a:buSzTx/>
              <a:buNone/>
              <a:defRPr/>
            </a:pPr>
            <a:r>
              <a:rPr lang="ru-RU" sz="1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БП – 222,00 </a:t>
            </a:r>
            <a:endParaRPr lang="ru-RU" sz="12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buClrTx/>
              <a:buSzTx/>
              <a:buNone/>
              <a:defRPr/>
            </a:pP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Муниципальный проект «Создание и развитие собственного бизнеса»</a:t>
            </a:r>
            <a:r>
              <a:rPr lang="ru-RU" sz="1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4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2 000,00 тыс</a:t>
            </a:r>
            <a:r>
              <a:rPr lang="ru-RU" sz="1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руб</a:t>
            </a:r>
            <a:r>
              <a:rPr lang="ru-RU" sz="14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14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  <a:buClrTx/>
              <a:buSzTx/>
              <a:buNone/>
              <a:defRPr/>
            </a:pP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Муниципальный проект «Развитие инициативного бюджетирования»</a:t>
            </a:r>
            <a:r>
              <a:rPr lang="ru-RU" sz="14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1 008,96 тыс</a:t>
            </a:r>
            <a:r>
              <a:rPr lang="ru-RU" sz="1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руб</a:t>
            </a:r>
            <a:r>
              <a:rPr lang="ru-RU" sz="14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buClrTx/>
              <a:buSzTx/>
              <a:buNone/>
              <a:defRPr/>
            </a:pPr>
            <a:r>
              <a:rPr lang="ru-RU" sz="1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КПМ «Стимулирование 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экономической активности бизнеса и привлечение инвестиций на территории </a:t>
            </a:r>
            <a:r>
              <a:rPr lang="ru-RU" sz="1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Усольского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района</a:t>
            </a:r>
            <a:r>
              <a:rPr lang="ru-RU" sz="1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1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1 </a:t>
            </a:r>
            <a:r>
              <a:rPr lang="ru-RU" sz="14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226,04 </a:t>
            </a:r>
            <a:r>
              <a:rPr lang="ru-RU" sz="1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</a:t>
            </a:r>
            <a:r>
              <a:rPr lang="ru-RU" sz="14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buClrTx/>
              <a:buSzTx/>
              <a:buNone/>
              <a:defRPr/>
            </a:pPr>
            <a:r>
              <a:rPr lang="ru-RU" sz="1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КПМ 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«Эффективное управление муниципальным имуществом и земельными ресурсами на территории </a:t>
            </a:r>
            <a:r>
              <a:rPr lang="ru-RU" sz="1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Усольского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района</a:t>
            </a:r>
            <a:r>
              <a:rPr lang="ru-RU" sz="1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1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1 </a:t>
            </a:r>
            <a:r>
              <a:rPr lang="ru-RU" sz="14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256,41 </a:t>
            </a:r>
            <a:r>
              <a:rPr lang="ru-RU" sz="1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руб.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buClrTx/>
              <a:buSzTx/>
              <a:buNone/>
              <a:defRPr/>
            </a:pPr>
            <a:r>
              <a:rPr lang="ru-RU" sz="1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КПМ «Развитие 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системы социально- трудовых отношений</a:t>
            </a:r>
            <a:r>
              <a:rPr lang="ru-RU" sz="1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- </a:t>
            </a:r>
            <a:r>
              <a:rPr lang="ru-RU" sz="14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49,50 </a:t>
            </a:r>
            <a:r>
              <a:rPr lang="ru-RU" sz="1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руб.</a:t>
            </a:r>
          </a:p>
          <a:p>
            <a:pPr algn="just">
              <a:spcBef>
                <a:spcPct val="0"/>
              </a:spcBef>
              <a:buClrTx/>
              <a:buSzTx/>
              <a:buNone/>
              <a:defRPr/>
            </a:pPr>
            <a:endParaRPr lang="ru-RU" sz="16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ct val="0"/>
              </a:spcBef>
              <a:buClrTx/>
              <a:buSzTx/>
              <a:buNone/>
              <a:defRPr/>
            </a:pPr>
            <a:endParaRPr lang="ru-RU" sz="16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  <a:defRPr/>
            </a:pPr>
            <a:endParaRPr lang="ru-RU" sz="1600" b="1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  <a:defRPr/>
            </a:pPr>
            <a:endParaRPr lang="ru-RU" sz="1524" b="1" dirty="0">
              <a:solidFill>
                <a:srgbClr val="000000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59" name="Прямоугольник 17"/>
          <p:cNvSpPr>
            <a:spLocks noChangeArrowheads="1"/>
          </p:cNvSpPr>
          <p:nvPr/>
        </p:nvSpPr>
        <p:spPr bwMode="auto">
          <a:xfrm>
            <a:off x="2790248" y="1144934"/>
            <a:ext cx="8428038" cy="38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7086" tIns="43543" rIns="87086" bIns="43543">
            <a:spAutoFit/>
          </a:bodyPr>
          <a:lstStyle>
            <a:lvl1pPr defTabSz="1028700"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36613" indent="-322263" defTabSz="1028700">
              <a:spcBef>
                <a:spcPct val="20000"/>
              </a:spcBef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85875" indent="-257175" defTabSz="1028700"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800225" indent="-257175" defTabSz="1028700">
              <a:spcBef>
                <a:spcPct val="20000"/>
              </a:spcBef>
              <a:buFont typeface="Wingdings" panose="05000000000000000000" pitchFamily="2" charset="2"/>
              <a:buChar char="§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314575" indent="-257175" defTabSz="1028700"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771775" indent="-257175" defTabSz="10287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228975" indent="-257175" defTabSz="10287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686175" indent="-257175" defTabSz="10287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143375" indent="-257175" defTabSz="10287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ru-RU" sz="1947" b="1" dirty="0">
                <a:solidFill>
                  <a:srgbClr val="660066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Исполнение по данной отрасли за </a:t>
            </a:r>
            <a:r>
              <a:rPr lang="ru-RU" sz="1947" b="1" dirty="0" smtClean="0">
                <a:solidFill>
                  <a:srgbClr val="660066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2025 </a:t>
            </a:r>
            <a:r>
              <a:rPr lang="ru-RU" sz="1947" b="1" dirty="0">
                <a:solidFill>
                  <a:srgbClr val="660066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год составило </a:t>
            </a:r>
            <a:r>
              <a:rPr lang="ru-RU" sz="1947" b="1" dirty="0" smtClean="0">
                <a:solidFill>
                  <a:srgbClr val="660066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54 119,84 тыс</a:t>
            </a:r>
            <a:r>
              <a:rPr lang="ru-RU" sz="1947" b="1" dirty="0">
                <a:solidFill>
                  <a:srgbClr val="660066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. рублей.</a:t>
            </a:r>
            <a:endParaRPr lang="ru-RU" sz="1947" b="1" dirty="0">
              <a:solidFill>
                <a:srgbClr val="660066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62667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extBox 4"/>
          <p:cNvSpPr txBox="1">
            <a:spLocks noChangeArrowheads="1"/>
          </p:cNvSpPr>
          <p:nvPr/>
        </p:nvSpPr>
        <p:spPr bwMode="auto">
          <a:xfrm>
            <a:off x="1559647" y="243911"/>
            <a:ext cx="8140700" cy="687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7086" tIns="43543" rIns="87086" bIns="43543">
            <a:spAutoFit/>
          </a:bodyPr>
          <a:lstStyle>
            <a:lvl1pPr defTabSz="1028700"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36613" indent="-322263" defTabSz="1028700">
              <a:spcBef>
                <a:spcPct val="20000"/>
              </a:spcBef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85875" indent="-257175" defTabSz="1028700"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800225" indent="-257175" defTabSz="1028700">
              <a:spcBef>
                <a:spcPct val="20000"/>
              </a:spcBef>
              <a:buFont typeface="Wingdings" panose="05000000000000000000" pitchFamily="2" charset="2"/>
              <a:buChar char="§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314575" indent="-257175" defTabSz="1028700"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771775" indent="-257175" defTabSz="10287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228975" indent="-257175" defTabSz="10287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686175" indent="-257175" defTabSz="10287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143375" indent="-257175" defTabSz="10287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ru-RU" sz="1947" b="1" dirty="0">
                <a:solidFill>
                  <a:srgbClr val="660033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ОСНОВНЫЕ ПОКАЗАТЕЛИ ПО ОТРАСЛИ: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ru-RU" sz="1947" b="1" dirty="0">
                <a:solidFill>
                  <a:srgbClr val="660033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 «ЖИЛИЩНО-КОММУНАЛЬНОЕ ХОЗЯЙСТВО»</a:t>
            </a:r>
          </a:p>
        </p:txBody>
      </p:sp>
      <p:sp>
        <p:nvSpPr>
          <p:cNvPr id="32" name="Rectangle 3"/>
          <p:cNvSpPr>
            <a:spLocks noChangeArrowheads="1"/>
          </p:cNvSpPr>
          <p:nvPr/>
        </p:nvSpPr>
        <p:spPr bwMode="auto">
          <a:xfrm>
            <a:off x="3120332" y="1274994"/>
            <a:ext cx="5010150" cy="431800"/>
          </a:xfrm>
          <a:prstGeom prst="rect">
            <a:avLst/>
          </a:prstGeom>
          <a:solidFill>
            <a:schemeClr val="accent1">
              <a:lumMod val="90000"/>
            </a:schemeClr>
          </a:solidFill>
          <a:ln w="28575">
            <a:solidFill>
              <a:srgbClr val="000000"/>
            </a:solidFill>
            <a:miter lim="800000"/>
            <a:headEnd/>
            <a:tailEnd/>
          </a:ln>
          <a:effectLst/>
          <a:extLst/>
        </p:spPr>
        <p:txBody>
          <a:bodyPr wrap="none" lIns="87086" tIns="43543" rIns="87086" bIns="43543" anchor="ctr"/>
          <a:lstStyle>
            <a:lvl1pPr defTabSz="1028700">
              <a:spcBef>
                <a:spcPct val="20000"/>
              </a:spcBef>
              <a:buClr>
                <a:srgbClr val="DD7E0E"/>
              </a:buClr>
              <a:buSzPct val="80000"/>
              <a:buFont typeface="Wingdings" panose="05000000000000000000" pitchFamily="2" charset="2"/>
              <a:buChar char="§"/>
              <a:tabLst>
                <a:tab pos="179388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14350" indent="-322263" defTabSz="1028700">
              <a:spcBef>
                <a:spcPct val="20000"/>
              </a:spcBef>
              <a:buClr>
                <a:srgbClr val="DD7E0E"/>
              </a:buClr>
              <a:buFont typeface="Arial" panose="020B0604020202020204" pitchFamily="34" charset="0"/>
              <a:buChar char="–"/>
              <a:defRPr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028700" indent="-257175" defTabSz="1028700">
              <a:spcBef>
                <a:spcPct val="20000"/>
              </a:spcBef>
              <a:buClr>
                <a:srgbClr val="DD7E0E"/>
              </a:buClr>
              <a:buFont typeface="Arial" panose="020B0604020202020204" pitchFamily="34" charset="0"/>
              <a:buChar char="•"/>
              <a:defRPr sz="16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43050" indent="-257175" defTabSz="102870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57175" defTabSz="1028700">
              <a:spcBef>
                <a:spcPct val="20000"/>
              </a:spcBef>
              <a:buFont typeface="Arial" panose="020B0604020202020204" pitchFamily="34" charset="0"/>
              <a:buChar char="»"/>
              <a:defRPr sz="12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57175" defTabSz="10287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2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57175" defTabSz="10287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2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57175" defTabSz="10287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2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57175" defTabSz="10287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2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sz="1600" b="1" dirty="0">
                <a:solidFill>
                  <a:srgbClr val="660066"/>
                </a:solidFill>
                <a:latin typeface="Times New Roman" panose="02020603050405020304" pitchFamily="18" charset="0"/>
              </a:rPr>
              <a:t>Всего расходов составило – </a:t>
            </a:r>
            <a:r>
              <a:rPr lang="ru-RU" sz="1600" b="1" dirty="0" smtClean="0">
                <a:solidFill>
                  <a:srgbClr val="660066"/>
                </a:solidFill>
                <a:latin typeface="Times New Roman" panose="02020603050405020304" pitchFamily="18" charset="0"/>
              </a:rPr>
              <a:t>14 271,84 тыс</a:t>
            </a:r>
            <a:r>
              <a:rPr lang="ru-RU" sz="1600" b="1" dirty="0">
                <a:solidFill>
                  <a:srgbClr val="660066"/>
                </a:solidFill>
                <a:latin typeface="Times New Roman" panose="02020603050405020304" pitchFamily="18" charset="0"/>
              </a:rPr>
              <a:t>. рублей</a:t>
            </a:r>
          </a:p>
        </p:txBody>
      </p:sp>
      <p:sp>
        <p:nvSpPr>
          <p:cNvPr id="34" name="Rectangle 3"/>
          <p:cNvSpPr>
            <a:spLocks noChangeArrowheads="1"/>
          </p:cNvSpPr>
          <p:nvPr/>
        </p:nvSpPr>
        <p:spPr bwMode="auto">
          <a:xfrm>
            <a:off x="140595" y="2419581"/>
            <a:ext cx="5989617" cy="230170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rgbClr val="000000"/>
            </a:solidFill>
            <a:miter lim="800000"/>
            <a:headEnd/>
            <a:tailEnd/>
          </a:ln>
          <a:effectLst/>
          <a:extLst/>
        </p:spPr>
        <p:txBody>
          <a:bodyPr wrap="none" lIns="87086" tIns="43543" rIns="87086" bIns="43543" anchor="ctr"/>
          <a:lstStyle>
            <a:lvl1pPr defTabSz="1028700">
              <a:spcBef>
                <a:spcPct val="20000"/>
              </a:spcBef>
              <a:buClr>
                <a:srgbClr val="DD7E0E"/>
              </a:buClr>
              <a:buSzPct val="80000"/>
              <a:buFont typeface="Wingdings" panose="05000000000000000000" pitchFamily="2" charset="2"/>
              <a:buChar char="§"/>
              <a:tabLst>
                <a:tab pos="179388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14350" indent="-322263" defTabSz="1028700">
              <a:spcBef>
                <a:spcPct val="20000"/>
              </a:spcBef>
              <a:buClr>
                <a:srgbClr val="DD7E0E"/>
              </a:buClr>
              <a:buFont typeface="Arial" panose="020B0604020202020204" pitchFamily="34" charset="0"/>
              <a:buChar char="–"/>
              <a:defRPr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028700" indent="-257175" defTabSz="1028700">
              <a:spcBef>
                <a:spcPct val="20000"/>
              </a:spcBef>
              <a:buClr>
                <a:srgbClr val="DD7E0E"/>
              </a:buClr>
              <a:buFont typeface="Arial" panose="020B0604020202020204" pitchFamily="34" charset="0"/>
              <a:buChar char="•"/>
              <a:defRPr sz="16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43050" indent="-257175" defTabSz="102870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57175" defTabSz="1028700">
              <a:spcBef>
                <a:spcPct val="20000"/>
              </a:spcBef>
              <a:buFont typeface="Arial" panose="020B0604020202020204" pitchFamily="34" charset="0"/>
              <a:buChar char="»"/>
              <a:defRPr sz="12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57175" defTabSz="10287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2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57175" defTabSz="10287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2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57175" defTabSz="10287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2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57175" defTabSz="10287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2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None/>
              <a:defRPr/>
            </a:pPr>
            <a:endParaRPr lang="ru-RU" sz="1400" b="1" dirty="0" smtClean="0">
              <a:solidFill>
                <a:srgbClr val="660066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SzTx/>
              <a:buNone/>
              <a:defRPr/>
            </a:pPr>
            <a:r>
              <a:rPr lang="ru-RU" sz="1400" b="1" dirty="0" smtClean="0">
                <a:solidFill>
                  <a:srgbClr val="660066"/>
                </a:solidFill>
                <a:latin typeface="Times New Roman" panose="02020603050405020304" pitchFamily="18" charset="0"/>
              </a:rPr>
              <a:t>По МП</a:t>
            </a:r>
            <a:r>
              <a:rPr lang="ru-RU" sz="1400" b="1" dirty="0">
                <a:solidFill>
                  <a:srgbClr val="660066"/>
                </a:solidFill>
                <a:latin typeface="Times New Roman" panose="02020603050405020304" pitchFamily="18" charset="0"/>
              </a:rPr>
              <a:t> </a:t>
            </a:r>
            <a:r>
              <a:rPr lang="ru-RU" sz="1400" b="1" dirty="0" smtClean="0">
                <a:solidFill>
                  <a:srgbClr val="660066"/>
                </a:solidFill>
                <a:latin typeface="Times New Roman" panose="02020603050405020304" pitchFamily="18" charset="0"/>
              </a:rPr>
              <a:t>«Территориальное </a:t>
            </a:r>
            <a:r>
              <a:rPr lang="ru-RU" sz="1400" b="1" dirty="0">
                <a:solidFill>
                  <a:srgbClr val="660066"/>
                </a:solidFill>
                <a:latin typeface="Times New Roman" panose="02020603050405020304" pitchFamily="18" charset="0"/>
              </a:rPr>
              <a:t>развитие </a:t>
            </a:r>
            <a:r>
              <a:rPr lang="ru-RU" sz="1400" b="1" dirty="0" smtClean="0">
                <a:solidFill>
                  <a:srgbClr val="660066"/>
                </a:solidFill>
                <a:latin typeface="Times New Roman" panose="02020603050405020304" pitchFamily="18" charset="0"/>
              </a:rPr>
              <a:t>и </a:t>
            </a:r>
            <a:r>
              <a:rPr lang="ru-RU" sz="1400" b="1" dirty="0">
                <a:solidFill>
                  <a:srgbClr val="660066"/>
                </a:solidFill>
                <a:latin typeface="Times New Roman" panose="02020603050405020304" pitchFamily="18" charset="0"/>
              </a:rPr>
              <a:t>обустройство  </a:t>
            </a:r>
            <a:r>
              <a:rPr lang="ru-RU" sz="1400" b="1" dirty="0" err="1" smtClean="0">
                <a:solidFill>
                  <a:srgbClr val="660066"/>
                </a:solidFill>
                <a:latin typeface="Times New Roman" panose="02020603050405020304" pitchFamily="18" charset="0"/>
              </a:rPr>
              <a:t>Усольского</a:t>
            </a:r>
            <a:r>
              <a:rPr lang="ru-RU" sz="1400" b="1" dirty="0" smtClean="0">
                <a:solidFill>
                  <a:srgbClr val="660066"/>
                </a:solidFill>
                <a:latin typeface="Times New Roman" panose="02020603050405020304" pitchFamily="18" charset="0"/>
              </a:rPr>
              <a:t> </a:t>
            </a:r>
            <a:r>
              <a:rPr lang="ru-RU" sz="1400" b="1" dirty="0">
                <a:solidFill>
                  <a:srgbClr val="660066"/>
                </a:solidFill>
                <a:latin typeface="Times New Roman" panose="02020603050405020304" pitchFamily="18" charset="0"/>
              </a:rPr>
              <a:t>района</a:t>
            </a:r>
            <a:r>
              <a:rPr lang="ru-RU" sz="1400" b="1" dirty="0" smtClean="0">
                <a:solidFill>
                  <a:srgbClr val="660066"/>
                </a:solidFill>
                <a:latin typeface="Times New Roman" panose="02020603050405020304" pitchFamily="18" charset="0"/>
              </a:rPr>
              <a:t>» </a:t>
            </a:r>
          </a:p>
          <a:p>
            <a:pPr>
              <a:spcBef>
                <a:spcPct val="0"/>
              </a:spcBef>
              <a:buClrTx/>
              <a:buSzTx/>
              <a:buNone/>
              <a:defRPr/>
            </a:pPr>
            <a:r>
              <a:rPr lang="ru-RU" sz="1400" b="1" dirty="0" smtClean="0">
                <a:solidFill>
                  <a:srgbClr val="660066"/>
                </a:solidFill>
                <a:latin typeface="Times New Roman" panose="02020603050405020304" pitchFamily="18" charset="0"/>
              </a:rPr>
              <a:t>– 10 176,68 тыс</a:t>
            </a:r>
            <a:r>
              <a:rPr lang="ru-RU" sz="1400" b="1" dirty="0">
                <a:solidFill>
                  <a:srgbClr val="660066"/>
                </a:solidFill>
                <a:latin typeface="Times New Roman" panose="02020603050405020304" pitchFamily="18" charset="0"/>
              </a:rPr>
              <a:t>. </a:t>
            </a:r>
            <a:r>
              <a:rPr lang="ru-RU" sz="1400" b="1" dirty="0" smtClean="0">
                <a:solidFill>
                  <a:srgbClr val="660066"/>
                </a:solidFill>
                <a:latin typeface="Times New Roman" panose="02020603050405020304" pitchFamily="18" charset="0"/>
              </a:rPr>
              <a:t>рублей:</a:t>
            </a:r>
          </a:p>
          <a:p>
            <a:pPr>
              <a:spcBef>
                <a:spcPct val="0"/>
              </a:spcBef>
              <a:buClrTx/>
              <a:buSzTx/>
              <a:buNone/>
              <a:defRPr/>
            </a:pPr>
            <a:endParaRPr lang="en-US" sz="1400" b="1" dirty="0" smtClean="0">
              <a:solidFill>
                <a:srgbClr val="660066"/>
              </a:solidFill>
              <a:latin typeface="Times New Roman" panose="02020603050405020304" pitchFamily="18" charset="0"/>
            </a:endParaRPr>
          </a:p>
          <a:p>
            <a:pPr marL="285750" indent="-285750">
              <a:spcBef>
                <a:spcPct val="0"/>
              </a:spcBef>
              <a:buClrTx/>
              <a:buSzTx/>
              <a:defRPr/>
            </a:pPr>
            <a:r>
              <a:rPr lang="ru-RU" sz="1400" dirty="0" smtClean="0">
                <a:solidFill>
                  <a:srgbClr val="660066"/>
                </a:solidFill>
                <a:latin typeface="Times New Roman" panose="02020603050405020304" pitchFamily="18" charset="0"/>
              </a:rPr>
              <a:t>КПМ</a:t>
            </a:r>
            <a:r>
              <a:rPr lang="en-US" sz="1400" dirty="0" smtClean="0">
                <a:solidFill>
                  <a:srgbClr val="660066"/>
                </a:solidFill>
                <a:latin typeface="Times New Roman" panose="02020603050405020304" pitchFamily="18" charset="0"/>
              </a:rPr>
              <a:t> </a:t>
            </a:r>
            <a:r>
              <a:rPr lang="ru-RU" sz="1400" dirty="0">
                <a:solidFill>
                  <a:srgbClr val="660066"/>
                </a:solidFill>
                <a:latin typeface="Times New Roman" panose="02020603050405020304" pitchFamily="18" charset="0"/>
              </a:rPr>
              <a:t>«Модернизация объектов </a:t>
            </a:r>
            <a:r>
              <a:rPr lang="ru-RU" sz="1400" dirty="0" err="1">
                <a:solidFill>
                  <a:srgbClr val="660066"/>
                </a:solidFill>
                <a:latin typeface="Times New Roman" panose="02020603050405020304" pitchFamily="18" charset="0"/>
              </a:rPr>
              <a:t>жилищно</a:t>
            </a:r>
            <a:r>
              <a:rPr lang="ru-RU" sz="1400" dirty="0">
                <a:solidFill>
                  <a:srgbClr val="660066"/>
                </a:solidFill>
                <a:latin typeface="Times New Roman" panose="02020603050405020304" pitchFamily="18" charset="0"/>
              </a:rPr>
              <a:t> -коммунального хозяйства»</a:t>
            </a:r>
            <a:endParaRPr lang="en-US" sz="1400" dirty="0" smtClean="0">
              <a:solidFill>
                <a:srgbClr val="660066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SzTx/>
              <a:buNone/>
              <a:defRPr/>
            </a:pPr>
            <a:r>
              <a:rPr lang="ru-RU" sz="1400" dirty="0" smtClean="0">
                <a:solidFill>
                  <a:srgbClr val="660066"/>
                </a:solidFill>
                <a:latin typeface="Times New Roman" panose="02020603050405020304" pitchFamily="18" charset="0"/>
              </a:rPr>
              <a:t> – 9 576,68 тыс</a:t>
            </a:r>
            <a:r>
              <a:rPr lang="ru-RU" sz="1400" dirty="0">
                <a:solidFill>
                  <a:srgbClr val="660066"/>
                </a:solidFill>
                <a:latin typeface="Times New Roman" panose="02020603050405020304" pitchFamily="18" charset="0"/>
              </a:rPr>
              <a:t>. </a:t>
            </a:r>
            <a:r>
              <a:rPr lang="ru-RU" sz="1400" dirty="0" smtClean="0">
                <a:solidFill>
                  <a:srgbClr val="660066"/>
                </a:solidFill>
                <a:latin typeface="Times New Roman" panose="02020603050405020304" pitchFamily="18" charset="0"/>
              </a:rPr>
              <a:t>рублей;</a:t>
            </a:r>
          </a:p>
          <a:p>
            <a:pPr marL="285750" indent="-285750">
              <a:spcBef>
                <a:spcPct val="0"/>
              </a:spcBef>
              <a:buClrTx/>
              <a:buSzTx/>
              <a:defRPr/>
            </a:pPr>
            <a:r>
              <a:rPr lang="ru-RU" sz="1400" dirty="0">
                <a:solidFill>
                  <a:srgbClr val="660066"/>
                </a:solidFill>
                <a:latin typeface="Times New Roman" panose="02020603050405020304" pitchFamily="18" charset="0"/>
              </a:rPr>
              <a:t>КПМ</a:t>
            </a:r>
            <a:r>
              <a:rPr lang="en-US" sz="1400" dirty="0">
                <a:solidFill>
                  <a:srgbClr val="660066"/>
                </a:solidFill>
                <a:latin typeface="Times New Roman" panose="02020603050405020304" pitchFamily="18" charset="0"/>
              </a:rPr>
              <a:t> </a:t>
            </a:r>
            <a:r>
              <a:rPr lang="ru-RU" sz="1400" dirty="0">
                <a:solidFill>
                  <a:srgbClr val="660066"/>
                </a:solidFill>
                <a:latin typeface="Times New Roman" panose="02020603050405020304" pitchFamily="18" charset="0"/>
              </a:rPr>
              <a:t>«Обеспечение проведения мероприятий по энергосбережению </a:t>
            </a:r>
            <a:endParaRPr lang="ru-RU" sz="1400" dirty="0" smtClean="0">
              <a:solidFill>
                <a:srgbClr val="660066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SzTx/>
              <a:buNone/>
              <a:defRPr/>
            </a:pPr>
            <a:r>
              <a:rPr lang="ru-RU" sz="1400" dirty="0" smtClean="0">
                <a:solidFill>
                  <a:srgbClr val="660066"/>
                </a:solidFill>
                <a:latin typeface="Times New Roman" panose="02020603050405020304" pitchFamily="18" charset="0"/>
              </a:rPr>
              <a:t>и </a:t>
            </a:r>
            <a:r>
              <a:rPr lang="ru-RU" sz="1400" dirty="0">
                <a:solidFill>
                  <a:srgbClr val="660066"/>
                </a:solidFill>
                <a:latin typeface="Times New Roman" panose="02020603050405020304" pitchFamily="18" charset="0"/>
              </a:rPr>
              <a:t>повышению энергетической эффективности» – </a:t>
            </a:r>
            <a:r>
              <a:rPr lang="ru-RU" sz="1400" dirty="0" smtClean="0">
                <a:solidFill>
                  <a:srgbClr val="660066"/>
                </a:solidFill>
                <a:latin typeface="Times New Roman" panose="02020603050405020304" pitchFamily="18" charset="0"/>
              </a:rPr>
              <a:t>600,00 тыс</a:t>
            </a:r>
            <a:r>
              <a:rPr lang="ru-RU" sz="1400" dirty="0">
                <a:solidFill>
                  <a:srgbClr val="660066"/>
                </a:solidFill>
                <a:latin typeface="Times New Roman" panose="02020603050405020304" pitchFamily="18" charset="0"/>
              </a:rPr>
              <a:t>. </a:t>
            </a:r>
            <a:r>
              <a:rPr lang="ru-RU" sz="1400" dirty="0" smtClean="0">
                <a:solidFill>
                  <a:srgbClr val="660066"/>
                </a:solidFill>
                <a:latin typeface="Times New Roman" panose="02020603050405020304" pitchFamily="18" charset="0"/>
              </a:rPr>
              <a:t>рублей.</a:t>
            </a:r>
          </a:p>
          <a:p>
            <a:pPr>
              <a:spcBef>
                <a:spcPct val="0"/>
              </a:spcBef>
              <a:buClrTx/>
              <a:buSzTx/>
              <a:buNone/>
              <a:defRPr/>
            </a:pPr>
            <a:endParaRPr lang="ru-RU" sz="1400" dirty="0">
              <a:solidFill>
                <a:srgbClr val="660066"/>
              </a:solidFill>
              <a:latin typeface="Times New Roman" panose="02020603050405020304" pitchFamily="18" charset="0"/>
            </a:endParaRPr>
          </a:p>
          <a:p>
            <a:pPr algn="ctr">
              <a:spcBef>
                <a:spcPct val="0"/>
              </a:spcBef>
              <a:buClrTx/>
              <a:buSzTx/>
              <a:buNone/>
              <a:defRPr/>
            </a:pPr>
            <a:endParaRPr lang="ru-RU" sz="1400" dirty="0" smtClean="0">
              <a:solidFill>
                <a:srgbClr val="660066"/>
              </a:solidFill>
              <a:latin typeface="Times New Roman" panose="02020603050405020304" pitchFamily="18" charset="0"/>
            </a:endParaRPr>
          </a:p>
        </p:txBody>
      </p:sp>
      <p:sp>
        <p:nvSpPr>
          <p:cNvPr id="35" name="Line 12"/>
          <p:cNvSpPr>
            <a:spLocks noChangeShapeType="1"/>
          </p:cNvSpPr>
          <p:nvPr/>
        </p:nvSpPr>
        <p:spPr bwMode="auto">
          <a:xfrm flipH="1">
            <a:off x="2239270" y="1706794"/>
            <a:ext cx="881062" cy="712787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6" name="Rectangle 3"/>
          <p:cNvSpPr>
            <a:spLocks noChangeArrowheads="1"/>
          </p:cNvSpPr>
          <p:nvPr/>
        </p:nvSpPr>
        <p:spPr bwMode="auto">
          <a:xfrm>
            <a:off x="6470870" y="3383503"/>
            <a:ext cx="5453652" cy="169678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rgbClr val="000000"/>
            </a:solidFill>
            <a:miter lim="800000"/>
            <a:headEnd/>
            <a:tailEnd/>
          </a:ln>
          <a:effectLst/>
          <a:extLst/>
        </p:spPr>
        <p:txBody>
          <a:bodyPr wrap="none" lIns="87086" tIns="43543" rIns="87086" bIns="43543" anchor="ctr"/>
          <a:lstStyle>
            <a:lvl1pPr defTabSz="1028700">
              <a:spcBef>
                <a:spcPct val="20000"/>
              </a:spcBef>
              <a:buClr>
                <a:srgbClr val="DD7E0E"/>
              </a:buClr>
              <a:buSzPct val="80000"/>
              <a:buFont typeface="Wingdings" panose="05000000000000000000" pitchFamily="2" charset="2"/>
              <a:buChar char="§"/>
              <a:tabLst>
                <a:tab pos="179388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14350" indent="-322263" defTabSz="1028700">
              <a:spcBef>
                <a:spcPct val="20000"/>
              </a:spcBef>
              <a:buClr>
                <a:srgbClr val="DD7E0E"/>
              </a:buClr>
              <a:buFont typeface="Arial" panose="020B0604020202020204" pitchFamily="34" charset="0"/>
              <a:buChar char="–"/>
              <a:defRPr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028700" indent="-257175" defTabSz="1028700">
              <a:spcBef>
                <a:spcPct val="20000"/>
              </a:spcBef>
              <a:buClr>
                <a:srgbClr val="DD7E0E"/>
              </a:buClr>
              <a:buFont typeface="Arial" panose="020B0604020202020204" pitchFamily="34" charset="0"/>
              <a:buChar char="•"/>
              <a:defRPr sz="16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43050" indent="-257175" defTabSz="102870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57175" defTabSz="1028700">
              <a:spcBef>
                <a:spcPct val="20000"/>
              </a:spcBef>
              <a:buFont typeface="Arial" panose="020B0604020202020204" pitchFamily="34" charset="0"/>
              <a:buChar char="»"/>
              <a:defRPr sz="12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57175" defTabSz="10287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2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57175" defTabSz="10287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2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57175" defTabSz="10287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2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57175" defTabSz="10287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2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None/>
              <a:defRPr/>
            </a:pPr>
            <a:r>
              <a:rPr lang="ru-RU" sz="1400" b="1" dirty="0">
                <a:solidFill>
                  <a:srgbClr val="660066"/>
                </a:solidFill>
                <a:latin typeface="Times New Roman" panose="02020603050405020304" pitchFamily="18" charset="0"/>
              </a:rPr>
              <a:t>По </a:t>
            </a:r>
            <a:r>
              <a:rPr lang="ru-RU" sz="1400" b="1" dirty="0" smtClean="0">
                <a:solidFill>
                  <a:srgbClr val="660066"/>
                </a:solidFill>
                <a:latin typeface="Times New Roman" panose="02020603050405020304" pitchFamily="18" charset="0"/>
              </a:rPr>
              <a:t>МП «Содействие </a:t>
            </a:r>
            <a:r>
              <a:rPr lang="ru-RU" sz="1400" b="1" dirty="0">
                <a:solidFill>
                  <a:srgbClr val="660066"/>
                </a:solidFill>
                <a:latin typeface="Times New Roman" panose="02020603050405020304" pitchFamily="18" charset="0"/>
              </a:rPr>
              <a:t>развитию экономики</a:t>
            </a:r>
            <a:r>
              <a:rPr lang="ru-RU" sz="1400" b="1" dirty="0" smtClean="0">
                <a:solidFill>
                  <a:srgbClr val="660066"/>
                </a:solidFill>
                <a:latin typeface="Times New Roman" panose="02020603050405020304" pitchFamily="18" charset="0"/>
              </a:rPr>
              <a:t>» -4 095,16 тыс</a:t>
            </a:r>
            <a:r>
              <a:rPr lang="ru-RU" sz="1400" b="1" dirty="0">
                <a:solidFill>
                  <a:srgbClr val="660066"/>
                </a:solidFill>
                <a:latin typeface="Times New Roman" panose="02020603050405020304" pitchFamily="18" charset="0"/>
              </a:rPr>
              <a:t>. </a:t>
            </a:r>
            <a:r>
              <a:rPr lang="ru-RU" sz="1400" b="1" dirty="0" smtClean="0">
                <a:solidFill>
                  <a:srgbClr val="660066"/>
                </a:solidFill>
                <a:latin typeface="Times New Roman" panose="02020603050405020304" pitchFamily="18" charset="0"/>
              </a:rPr>
              <a:t>рублей;</a:t>
            </a:r>
          </a:p>
          <a:p>
            <a:pPr algn="ctr">
              <a:spcBef>
                <a:spcPct val="0"/>
              </a:spcBef>
              <a:buClrTx/>
              <a:buSzTx/>
              <a:buNone/>
              <a:defRPr/>
            </a:pPr>
            <a:endParaRPr lang="ru-RU" sz="1400" b="1" dirty="0" smtClean="0">
              <a:solidFill>
                <a:srgbClr val="660066"/>
              </a:solidFill>
              <a:latin typeface="Times New Roman" panose="02020603050405020304" pitchFamily="18" charset="0"/>
            </a:endParaRPr>
          </a:p>
          <a:p>
            <a:pPr marL="285750" indent="-285750" algn="ctr">
              <a:spcBef>
                <a:spcPct val="0"/>
              </a:spcBef>
              <a:buClrTx/>
              <a:buSzTx/>
              <a:defRPr/>
            </a:pPr>
            <a:r>
              <a:rPr lang="ru-RU" sz="1400" dirty="0" smtClean="0">
                <a:solidFill>
                  <a:srgbClr val="660066"/>
                </a:solidFill>
                <a:latin typeface="Times New Roman" panose="02020603050405020304" pitchFamily="18" charset="0"/>
              </a:rPr>
              <a:t>КПМ «Эффективное </a:t>
            </a:r>
            <a:r>
              <a:rPr lang="ru-RU" sz="1400" dirty="0">
                <a:solidFill>
                  <a:srgbClr val="660066"/>
                </a:solidFill>
                <a:latin typeface="Times New Roman" panose="02020603050405020304" pitchFamily="18" charset="0"/>
              </a:rPr>
              <a:t>управление </a:t>
            </a:r>
            <a:r>
              <a:rPr lang="ru-RU" sz="1400" dirty="0" smtClean="0">
                <a:solidFill>
                  <a:srgbClr val="660066"/>
                </a:solidFill>
                <a:latin typeface="Times New Roman" panose="02020603050405020304" pitchFamily="18" charset="0"/>
              </a:rPr>
              <a:t>муниципальным имуществом </a:t>
            </a:r>
          </a:p>
          <a:p>
            <a:pPr algn="ctr">
              <a:spcBef>
                <a:spcPct val="0"/>
              </a:spcBef>
              <a:buClrTx/>
              <a:buSzTx/>
              <a:buNone/>
              <a:defRPr/>
            </a:pPr>
            <a:r>
              <a:rPr lang="ru-RU" sz="1400" dirty="0" smtClean="0">
                <a:solidFill>
                  <a:srgbClr val="660066"/>
                </a:solidFill>
                <a:latin typeface="Times New Roman" panose="02020603050405020304" pitchFamily="18" charset="0"/>
              </a:rPr>
              <a:t>и </a:t>
            </a:r>
            <a:r>
              <a:rPr lang="ru-RU" sz="1400" dirty="0">
                <a:solidFill>
                  <a:srgbClr val="660066"/>
                </a:solidFill>
                <a:latin typeface="Times New Roman" panose="02020603050405020304" pitchFamily="18" charset="0"/>
              </a:rPr>
              <a:t>земельными ресурсами на территории </a:t>
            </a:r>
            <a:r>
              <a:rPr lang="ru-RU" sz="1400" dirty="0" err="1">
                <a:solidFill>
                  <a:srgbClr val="660066"/>
                </a:solidFill>
                <a:latin typeface="Times New Roman" panose="02020603050405020304" pitchFamily="18" charset="0"/>
              </a:rPr>
              <a:t>Усольского</a:t>
            </a:r>
            <a:r>
              <a:rPr lang="ru-RU" sz="1400" dirty="0">
                <a:solidFill>
                  <a:srgbClr val="660066"/>
                </a:solidFill>
                <a:latin typeface="Times New Roman" panose="02020603050405020304" pitchFamily="18" charset="0"/>
              </a:rPr>
              <a:t> района</a:t>
            </a:r>
            <a:r>
              <a:rPr lang="ru-RU" sz="1400" dirty="0" smtClean="0">
                <a:solidFill>
                  <a:srgbClr val="660066"/>
                </a:solidFill>
                <a:latin typeface="Times New Roman" panose="02020603050405020304" pitchFamily="18" charset="0"/>
              </a:rPr>
              <a:t>»</a:t>
            </a:r>
          </a:p>
          <a:p>
            <a:pPr algn="ctr">
              <a:spcBef>
                <a:spcPct val="0"/>
              </a:spcBef>
              <a:buClrTx/>
              <a:buSzTx/>
              <a:buNone/>
              <a:defRPr/>
            </a:pPr>
            <a:r>
              <a:rPr lang="ru-RU" sz="1400" dirty="0" smtClean="0">
                <a:solidFill>
                  <a:srgbClr val="660066"/>
                </a:solidFill>
                <a:latin typeface="Times New Roman" panose="02020603050405020304" pitchFamily="18" charset="0"/>
              </a:rPr>
              <a:t>- 4 </a:t>
            </a:r>
            <a:r>
              <a:rPr lang="ru-RU" sz="1400" dirty="0">
                <a:solidFill>
                  <a:srgbClr val="660066"/>
                </a:solidFill>
                <a:latin typeface="Times New Roman" panose="02020603050405020304" pitchFamily="18" charset="0"/>
              </a:rPr>
              <a:t>095,16 тыс. </a:t>
            </a:r>
            <a:r>
              <a:rPr lang="ru-RU" sz="1400" dirty="0" smtClean="0">
                <a:solidFill>
                  <a:srgbClr val="660066"/>
                </a:solidFill>
                <a:latin typeface="Times New Roman" panose="02020603050405020304" pitchFamily="18" charset="0"/>
              </a:rPr>
              <a:t>рублей </a:t>
            </a:r>
          </a:p>
          <a:p>
            <a:pPr algn="ctr">
              <a:spcBef>
                <a:spcPct val="0"/>
              </a:spcBef>
              <a:buClrTx/>
              <a:buSzTx/>
              <a:buNone/>
              <a:defRPr/>
            </a:pPr>
            <a:r>
              <a:rPr lang="ru-RU" sz="1400" dirty="0" smtClean="0">
                <a:solidFill>
                  <a:srgbClr val="660066"/>
                </a:solidFill>
                <a:latin typeface="Times New Roman" panose="02020603050405020304" pitchFamily="18" charset="0"/>
              </a:rPr>
              <a:t>(приобретение и содержание муниципального жилого фонда,</a:t>
            </a:r>
          </a:p>
          <a:p>
            <a:pPr algn="ctr">
              <a:spcBef>
                <a:spcPct val="0"/>
              </a:spcBef>
              <a:buClrTx/>
              <a:buSzTx/>
              <a:buNone/>
              <a:defRPr/>
            </a:pPr>
            <a:r>
              <a:rPr lang="ru-RU" sz="1400" dirty="0" smtClean="0">
                <a:solidFill>
                  <a:srgbClr val="660066"/>
                </a:solidFill>
                <a:latin typeface="Times New Roman" panose="02020603050405020304" pitchFamily="18" charset="0"/>
              </a:rPr>
              <a:t>взносы в фонд капитального ремонта, коммунальные услуги)</a:t>
            </a:r>
            <a:endParaRPr lang="ru-RU" sz="1400" dirty="0">
              <a:solidFill>
                <a:srgbClr val="660066"/>
              </a:solidFill>
              <a:latin typeface="Times New Roman" panose="02020603050405020304" pitchFamily="18" charset="0"/>
            </a:endParaRPr>
          </a:p>
        </p:txBody>
      </p:sp>
      <p:sp>
        <p:nvSpPr>
          <p:cNvPr id="37" name="Line 15"/>
          <p:cNvSpPr>
            <a:spLocks noChangeShapeType="1"/>
          </p:cNvSpPr>
          <p:nvPr/>
        </p:nvSpPr>
        <p:spPr bwMode="auto">
          <a:xfrm>
            <a:off x="8130482" y="1637869"/>
            <a:ext cx="786041" cy="1745634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pic>
        <p:nvPicPr>
          <p:cNvPr id="39" name="Рисунок 3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88463" cy="936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24337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88463" cy="936104"/>
          </a:xfrm>
          <a:prstGeom prst="rect">
            <a:avLst/>
          </a:prstGeom>
        </p:spPr>
      </p:pic>
      <p:sp>
        <p:nvSpPr>
          <p:cNvPr id="14" name="TextBox 4"/>
          <p:cNvSpPr txBox="1">
            <a:spLocks noChangeArrowheads="1"/>
          </p:cNvSpPr>
          <p:nvPr/>
        </p:nvSpPr>
        <p:spPr bwMode="auto">
          <a:xfrm>
            <a:off x="2936875" y="654050"/>
            <a:ext cx="6281738" cy="687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7086" tIns="43543" rIns="87086" bIns="43543">
            <a:spAutoFit/>
          </a:bodyPr>
          <a:lstStyle>
            <a:lvl1pPr defTabSz="1028700"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36613" indent="-322263" defTabSz="1028700">
              <a:spcBef>
                <a:spcPct val="20000"/>
              </a:spcBef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85875" indent="-257175" defTabSz="1028700"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800225" indent="-257175" defTabSz="1028700">
              <a:spcBef>
                <a:spcPct val="20000"/>
              </a:spcBef>
              <a:buFont typeface="Wingdings" panose="05000000000000000000" pitchFamily="2" charset="2"/>
              <a:buChar char="§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314575" indent="-257175" defTabSz="1028700"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771775" indent="-257175" defTabSz="10287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228975" indent="-257175" defTabSz="10287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686175" indent="-257175" defTabSz="10287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143375" indent="-257175" defTabSz="10287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ru-RU" sz="1947" b="1" dirty="0">
                <a:solidFill>
                  <a:srgbClr val="660033"/>
                </a:solidFill>
                <a:cs typeface="Arial" panose="020B0604020202020204" pitchFamily="34" charset="0"/>
              </a:rPr>
              <a:t>ОСНОВНЫЕ ПОКАЗАТЕЛИ ПО ОТРАСЛИ: «ОХРАНА ОКРУЖАЮЩЕЙ СРЕДЫ»</a:t>
            </a:r>
          </a:p>
        </p:txBody>
      </p:sp>
      <p:sp>
        <p:nvSpPr>
          <p:cNvPr id="16" name="TextBox 6"/>
          <p:cNvSpPr txBox="1">
            <a:spLocks noChangeArrowheads="1"/>
          </p:cNvSpPr>
          <p:nvPr/>
        </p:nvSpPr>
        <p:spPr bwMode="auto">
          <a:xfrm>
            <a:off x="2006081" y="2046516"/>
            <a:ext cx="11540137" cy="3227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7086" tIns="43543" rIns="87086" bIns="43543">
            <a:spAutoFit/>
          </a:bodyPr>
          <a:lstStyle>
            <a:lvl1pPr defTabSz="1028700"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36613" indent="-322263" defTabSz="1028700">
              <a:spcBef>
                <a:spcPct val="20000"/>
              </a:spcBef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85875" indent="-257175" defTabSz="1028700"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800225" indent="-257175" defTabSz="1028700">
              <a:spcBef>
                <a:spcPct val="20000"/>
              </a:spcBef>
              <a:buFont typeface="Wingdings" panose="05000000000000000000" pitchFamily="2" charset="2"/>
              <a:buChar char="§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314575" indent="-257175" defTabSz="1028700"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771775" indent="-257175" defTabSz="10287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228975" indent="-257175" defTabSz="10287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686175" indent="-257175" defTabSz="10287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143375" indent="-257175" defTabSz="10287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ru-RU" sz="2100" b="1" dirty="0">
                <a:solidFill>
                  <a:srgbClr val="660066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Всего по данному разделу расходы составили – </a:t>
            </a:r>
            <a:r>
              <a:rPr lang="ru-RU" sz="2100" b="1" dirty="0" smtClean="0">
                <a:solidFill>
                  <a:srgbClr val="660066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15 067,34 тыс</a:t>
            </a:r>
            <a:r>
              <a:rPr lang="ru-RU" sz="2100" b="1" dirty="0">
                <a:solidFill>
                  <a:srgbClr val="660066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. рублей</a:t>
            </a:r>
            <a:r>
              <a:rPr lang="ru-RU" sz="2100" dirty="0">
                <a:solidFill>
                  <a:srgbClr val="660066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endParaRPr lang="ru-RU" sz="2100" b="1" dirty="0">
              <a:solidFill>
                <a:srgbClr val="660066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ClrTx/>
              <a:buSzTx/>
              <a:buNone/>
              <a:defRPr/>
            </a:pPr>
            <a:r>
              <a:rPr lang="ru-RU" sz="1650" b="1" dirty="0">
                <a:solidFill>
                  <a:srgbClr val="660066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МП ««Территориальное развитие и обустройство </a:t>
            </a:r>
            <a:r>
              <a:rPr lang="ru-RU" sz="1650" b="1" dirty="0" err="1">
                <a:solidFill>
                  <a:srgbClr val="660066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Усольского</a:t>
            </a:r>
            <a:r>
              <a:rPr lang="ru-RU" sz="1650" b="1" dirty="0">
                <a:solidFill>
                  <a:srgbClr val="660066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 района</a:t>
            </a:r>
            <a:r>
              <a:rPr lang="ru-RU" sz="1650" b="1" dirty="0" smtClean="0">
                <a:solidFill>
                  <a:srgbClr val="660066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» </a:t>
            </a:r>
            <a:r>
              <a:rPr lang="ru-RU" sz="1650" b="1" dirty="0">
                <a:solidFill>
                  <a:srgbClr val="660066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– </a:t>
            </a:r>
            <a:r>
              <a:rPr lang="ru-RU" sz="1650" b="1" dirty="0" smtClean="0">
                <a:solidFill>
                  <a:srgbClr val="660066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12 021,07 тыс</a:t>
            </a:r>
            <a:r>
              <a:rPr lang="ru-RU" sz="1650" b="1" dirty="0">
                <a:solidFill>
                  <a:srgbClr val="660066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. р</a:t>
            </a:r>
            <a:r>
              <a:rPr lang="ru-RU" sz="1650" b="1" dirty="0" smtClean="0">
                <a:solidFill>
                  <a:srgbClr val="660066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ублей</a:t>
            </a:r>
            <a:r>
              <a:rPr lang="ru-RU" sz="1650" b="1" dirty="0">
                <a:solidFill>
                  <a:srgbClr val="660066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:</a:t>
            </a:r>
            <a:endParaRPr lang="ru-RU" sz="1650" b="1" dirty="0" smtClean="0">
              <a:solidFill>
                <a:srgbClr val="660066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  <a:p>
            <a:pPr marL="285750" indent="-285750">
              <a:spcBef>
                <a:spcPct val="0"/>
              </a:spcBef>
              <a:buClrTx/>
              <a:buSzTx/>
              <a:defRPr/>
            </a:pPr>
            <a:r>
              <a:rPr lang="ru-RU" sz="1650" dirty="0" smtClean="0">
                <a:solidFill>
                  <a:srgbClr val="660066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КПМ «Обеспечение </a:t>
            </a:r>
            <a:r>
              <a:rPr lang="ru-RU" sz="1650" dirty="0">
                <a:solidFill>
                  <a:srgbClr val="660066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выполнения мероприятий по охране окружающей среды и благоустройству территорий»</a:t>
            </a:r>
            <a:endParaRPr lang="ru-RU" sz="1650" dirty="0" smtClean="0">
              <a:solidFill>
                <a:srgbClr val="660066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  <a:defRPr/>
            </a:pPr>
            <a:endParaRPr lang="ru-RU" sz="1650" b="1" dirty="0">
              <a:solidFill>
                <a:srgbClr val="660066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  <a:defRPr/>
            </a:pPr>
            <a:endParaRPr lang="ru-RU" sz="1650" b="1" dirty="0">
              <a:solidFill>
                <a:srgbClr val="660066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ClrTx/>
              <a:buSzTx/>
              <a:buNone/>
              <a:defRPr/>
            </a:pPr>
            <a:r>
              <a:rPr lang="ru-RU" sz="1650" b="1" dirty="0">
                <a:solidFill>
                  <a:srgbClr val="660066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МП ««Управление муниципальными финансами</a:t>
            </a:r>
            <a:r>
              <a:rPr lang="ru-RU" sz="1650" b="1" dirty="0" smtClean="0">
                <a:solidFill>
                  <a:srgbClr val="660066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» </a:t>
            </a:r>
            <a:r>
              <a:rPr lang="ru-RU" sz="1650" b="1" dirty="0">
                <a:solidFill>
                  <a:srgbClr val="660066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– </a:t>
            </a:r>
            <a:r>
              <a:rPr lang="ru-RU" sz="1650" b="1" dirty="0" smtClean="0">
                <a:solidFill>
                  <a:srgbClr val="660066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3 046,27 тыс</a:t>
            </a:r>
            <a:r>
              <a:rPr lang="ru-RU" sz="1650" b="1" dirty="0">
                <a:solidFill>
                  <a:srgbClr val="660066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. </a:t>
            </a:r>
            <a:r>
              <a:rPr lang="ru-RU" sz="1650" b="1" dirty="0" smtClean="0">
                <a:solidFill>
                  <a:srgbClr val="660066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рублей:</a:t>
            </a:r>
          </a:p>
          <a:p>
            <a:pPr marL="285750" indent="-285750">
              <a:spcBef>
                <a:spcPct val="0"/>
              </a:spcBef>
              <a:buClrTx/>
              <a:buSzTx/>
              <a:defRPr/>
            </a:pPr>
            <a:r>
              <a:rPr lang="ru-RU" sz="1650" dirty="0" smtClean="0">
                <a:solidFill>
                  <a:srgbClr val="660066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КПМ «Обеспечение </a:t>
            </a:r>
            <a:r>
              <a:rPr lang="ru-RU" sz="1650" dirty="0">
                <a:solidFill>
                  <a:srgbClr val="660066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деятельности органов местного самоуправления и МКУ «Управление</a:t>
            </a:r>
            <a:r>
              <a:rPr lang="ru-RU" sz="1650" dirty="0" smtClean="0">
                <a:solidFill>
                  <a:srgbClr val="660066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»»</a:t>
            </a:r>
          </a:p>
          <a:p>
            <a:pPr>
              <a:spcBef>
                <a:spcPct val="0"/>
              </a:spcBef>
              <a:buClrTx/>
              <a:buSzTx/>
              <a:buNone/>
              <a:defRPr/>
            </a:pPr>
            <a:endParaRPr lang="ru-RU" sz="1650" dirty="0">
              <a:solidFill>
                <a:srgbClr val="660066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  <a:defRPr/>
            </a:pPr>
            <a:r>
              <a:rPr lang="ru-RU" sz="1650" dirty="0">
                <a:solidFill>
                  <a:srgbClr val="660066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(государственные полномочия в сфере обращения с безнадзорными животными).</a:t>
            </a:r>
          </a:p>
          <a:p>
            <a:pPr marL="342900" indent="-342900" eaLnBrk="1" hangingPunct="1">
              <a:spcBef>
                <a:spcPct val="0"/>
              </a:spcBef>
              <a:buClrTx/>
              <a:buSzTx/>
              <a:buFontTx/>
              <a:buChar char="-"/>
              <a:defRPr/>
            </a:pPr>
            <a:endParaRPr lang="ru-RU" sz="1500" b="1" dirty="0">
              <a:solidFill>
                <a:srgbClr val="660066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indent="-342900" eaLnBrk="1" hangingPunct="1">
              <a:spcBef>
                <a:spcPct val="0"/>
              </a:spcBef>
              <a:buClrTx/>
              <a:buSzTx/>
              <a:buFontTx/>
              <a:buChar char="-"/>
              <a:defRPr/>
            </a:pPr>
            <a:endParaRPr lang="ru-RU" sz="1500" dirty="0">
              <a:solidFill>
                <a:srgbClr val="660066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26373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Рисунок 2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88463" cy="936104"/>
          </a:xfrm>
          <a:prstGeom prst="rect">
            <a:avLst/>
          </a:prstGeom>
        </p:spPr>
      </p:pic>
      <p:sp>
        <p:nvSpPr>
          <p:cNvPr id="25" name="Заголовок 1"/>
          <p:cNvSpPr>
            <a:spLocks noGrp="1"/>
          </p:cNvSpPr>
          <p:nvPr>
            <p:ph type="title"/>
          </p:nvPr>
        </p:nvSpPr>
        <p:spPr>
          <a:xfrm>
            <a:off x="2999656" y="124881"/>
            <a:ext cx="8303343" cy="736691"/>
          </a:xfrm>
        </p:spPr>
        <p:txBody>
          <a:bodyPr/>
          <a:lstStyle/>
          <a:p>
            <a:pPr algn="ctr"/>
            <a:r>
              <a:rPr lang="ru-RU" altLang="ru-RU" sz="3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НА ОБРАЗОВАНИЕ</a:t>
            </a:r>
          </a:p>
        </p:txBody>
      </p:sp>
      <p:sp>
        <p:nvSpPr>
          <p:cNvPr id="26" name="Прямоугольник 4"/>
          <p:cNvSpPr>
            <a:spLocks noChangeArrowheads="1"/>
          </p:cNvSpPr>
          <p:nvPr/>
        </p:nvSpPr>
        <p:spPr bwMode="auto">
          <a:xfrm>
            <a:off x="3486026" y="1023886"/>
            <a:ext cx="7062118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</a:t>
            </a:r>
            <a:r>
              <a:rPr lang="ru-RU" alt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бюджета Усольского </a:t>
            </a:r>
            <a:r>
              <a:rPr lang="ru-RU" alt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муниципального </a:t>
            </a:r>
            <a:r>
              <a:rPr lang="ru-RU" alt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района Иркутской области </a:t>
            </a:r>
            <a:r>
              <a:rPr lang="ru-RU" alt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отрасли «Образование» за </a:t>
            </a:r>
            <a:r>
              <a:rPr lang="ru-RU" alt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2025 </a:t>
            </a:r>
            <a:r>
              <a:rPr lang="ru-RU" alt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 составили </a:t>
            </a:r>
            <a:r>
              <a:rPr lang="ru-RU" alt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1 981 320,81тыс</a:t>
            </a:r>
            <a:r>
              <a:rPr lang="ru-RU" alt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руб.</a:t>
            </a:r>
          </a:p>
          <a:p>
            <a:pPr eaLnBrk="1" hangingPunct="1"/>
            <a:r>
              <a:rPr lang="ru-RU" alt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Удельный вес расходов по разделу в общих расходах бюджета района составляет </a:t>
            </a:r>
            <a:r>
              <a:rPr lang="ru-RU" alt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73,93 %</a:t>
            </a:r>
            <a:endParaRPr lang="ru-RU" alt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рямоугольник 5"/>
          <p:cNvSpPr>
            <a:spLocks noChangeArrowheads="1"/>
          </p:cNvSpPr>
          <p:nvPr/>
        </p:nvSpPr>
        <p:spPr bwMode="auto">
          <a:xfrm>
            <a:off x="3486026" y="1885783"/>
            <a:ext cx="4899869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Сеть отрасли "Образование" состоит из:</a:t>
            </a:r>
          </a:p>
          <a:p>
            <a:pPr marL="171450" indent="-171450" eaLnBrk="1" hangingPunct="1">
              <a:buFont typeface="Wingdings" panose="05000000000000000000" pitchFamily="2" charset="2"/>
              <a:buChar char="§"/>
            </a:pPr>
            <a:r>
              <a:rPr lang="ru-RU" alt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19 средних общеобразовательных учреждений (школ);</a:t>
            </a:r>
            <a:endParaRPr lang="ru-RU" alt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 eaLnBrk="1" hangingPunct="1">
              <a:buFont typeface="Wingdings" panose="05000000000000000000" pitchFamily="2" charset="2"/>
              <a:buChar char="§"/>
            </a:pPr>
            <a:r>
              <a:rPr lang="ru-RU" alt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16 </a:t>
            </a:r>
            <a:r>
              <a:rPr lang="ru-RU" alt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дошкольных образовательных </a:t>
            </a:r>
            <a:r>
              <a:rPr lang="ru-RU" alt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организаций (детские сады);</a:t>
            </a:r>
          </a:p>
          <a:p>
            <a:pPr marL="171450" indent="-171450" eaLnBrk="1" hangingPunct="1">
              <a:buFont typeface="Wingdings" panose="05000000000000000000" pitchFamily="2" charset="2"/>
              <a:buChar char="§"/>
            </a:pPr>
            <a:r>
              <a:rPr lang="ru-RU" alt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 детских школ искусств;</a:t>
            </a:r>
          </a:p>
          <a:p>
            <a:pPr marL="171450" indent="-171450" eaLnBrk="1" hangingPunct="1">
              <a:buFont typeface="Wingdings" panose="05000000000000000000" pitchFamily="2" charset="2"/>
              <a:buChar char="§"/>
            </a:pPr>
            <a:r>
              <a:rPr lang="ru-RU" alt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ru-RU" alt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образовательных учреждения дополнительного образования </a:t>
            </a:r>
            <a:r>
              <a:rPr lang="ru-RU" alt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детей:</a:t>
            </a:r>
          </a:p>
          <a:p>
            <a:pPr marL="171450" indent="-171450" eaLnBrk="1" hangingPunct="1">
              <a:buFontTx/>
              <a:buChar char="-"/>
            </a:pP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МБУДО «Детско-юношеская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спортивная школа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 marL="171450" indent="-171450" eaLnBrk="1" hangingPunct="1">
              <a:buFontTx/>
              <a:buChar char="-"/>
            </a:pP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МБУДО «Районный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центр внешкольной работы» </a:t>
            </a:r>
            <a:endParaRPr lang="ru-RU" alt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8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93478591"/>
              </p:ext>
            </p:extLst>
          </p:nvPr>
        </p:nvGraphicFramePr>
        <p:xfrm>
          <a:off x="3486026" y="3402192"/>
          <a:ext cx="7794550" cy="33510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29" name="Рисунок 2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07" y="1093391"/>
            <a:ext cx="2927249" cy="2047578"/>
          </a:xfrm>
          <a:prstGeom prst="rect">
            <a:avLst/>
          </a:prstGeom>
        </p:spPr>
      </p:pic>
      <p:pic>
        <p:nvPicPr>
          <p:cNvPr id="30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32131" y="1841008"/>
            <a:ext cx="2232025" cy="1500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1" name="Picture 4" descr="D:\СМ\Мои документы\Материалы по год. отчету 2009-2017гг\Отчет за 2017 год\презентации\1601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774" y="3768128"/>
            <a:ext cx="2576513" cy="2274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3261441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05343" cy="936104"/>
          </a:xfrm>
          <a:prstGeom prst="rect">
            <a:avLst/>
          </a:prstGeom>
        </p:spPr>
      </p:pic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1847528" y="-18752"/>
            <a:ext cx="8713787" cy="38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7086" tIns="43543" rIns="87086" bIns="43543">
            <a:spAutoFit/>
          </a:bodyPr>
          <a:lstStyle>
            <a:lvl1pPr defTabSz="1028700"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36613" indent="-322263" defTabSz="1028700">
              <a:spcBef>
                <a:spcPct val="20000"/>
              </a:spcBef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85875" indent="-257175" defTabSz="1028700"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800225" indent="-257175" defTabSz="1028700">
              <a:spcBef>
                <a:spcPct val="20000"/>
              </a:spcBef>
              <a:buFont typeface="Wingdings" panose="05000000000000000000" pitchFamily="2" charset="2"/>
              <a:buChar char="§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314575" indent="-257175" defTabSz="1028700"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771775" indent="-257175" defTabSz="10287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228975" indent="-257175" defTabSz="10287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686175" indent="-257175" defTabSz="10287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143375" indent="-257175" defTabSz="10287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ru-RU" sz="1947" b="1" dirty="0">
                <a:solidFill>
                  <a:srgbClr val="660033"/>
                </a:solidFill>
                <a:cs typeface="Arial" panose="020B0604020202020204" pitchFamily="34" charset="0"/>
              </a:rPr>
              <a:t>РАСШИФРОВКА ПОКАЗАТЕЛЕЙ ПО ОТРАСЛИ: «ОБРАЗОВАНИЕ»</a:t>
            </a:r>
          </a:p>
        </p:txBody>
      </p:sp>
      <p:graphicFrame>
        <p:nvGraphicFramePr>
          <p:cNvPr id="6" name="Group 10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4849702"/>
              </p:ext>
            </p:extLst>
          </p:nvPr>
        </p:nvGraphicFramePr>
        <p:xfrm>
          <a:off x="983430" y="355310"/>
          <a:ext cx="11083064" cy="6115861"/>
        </p:xfrm>
        <a:graphic>
          <a:graphicData uri="http://schemas.openxmlformats.org/drawingml/2006/table">
            <a:tbl>
              <a:tblPr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</a:tblPr>
              <a:tblGrid>
                <a:gridCol w="3010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253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913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3247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5305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5016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42958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61172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№ п/п</a:t>
                      </a:r>
                    </a:p>
                  </a:txBody>
                  <a:tcPr marL="6857" marR="6857" marT="6859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Наименование подраздела</a:t>
                      </a:r>
                    </a:p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7" marR="6857" marT="6859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Федеральный бюджет</a:t>
                      </a:r>
                    </a:p>
                  </a:txBody>
                  <a:tcPr marL="6857" marR="6857" marT="6859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Областной </a:t>
                      </a:r>
                    </a:p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бюджет</a:t>
                      </a:r>
                    </a:p>
                  </a:txBody>
                  <a:tcPr marL="6857" marR="6857" marT="6859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Местный бюджет</a:t>
                      </a:r>
                    </a:p>
                  </a:txBody>
                  <a:tcPr marL="6857" marR="6857" marT="6859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Инициативный платеж</a:t>
                      </a:r>
                    </a:p>
                  </a:txBody>
                  <a:tcPr marL="6857" marR="6857" marT="6859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Итого</a:t>
                      </a:r>
                    </a:p>
                  </a:txBody>
                  <a:tcPr marL="6857" marR="6857" marT="6859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1752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7" marR="6857" marT="6859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 Дошкольное образование</a:t>
                      </a:r>
                    </a:p>
                  </a:txBody>
                  <a:tcPr marL="6857" marR="6857" marT="6859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528 172,70</a:t>
                      </a:r>
                      <a:endParaRPr lang="ru-RU" sz="11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68 661,17</a:t>
                      </a:r>
                      <a:endParaRPr lang="ru-RU" sz="11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596</a:t>
                      </a:r>
                      <a:r>
                        <a:rPr lang="ru-RU" sz="11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 833,87</a:t>
                      </a:r>
                      <a:endParaRPr lang="ru-RU" sz="11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9395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7" marR="6857" marT="6859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Субвенция</a:t>
                      </a:r>
                    </a:p>
                  </a:txBody>
                  <a:tcPr marL="6857" marR="6857" marT="6859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  <a:r>
                        <a:rPr lang="en-US" sz="10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- </a:t>
                      </a:r>
                      <a:endParaRPr lang="ru-RU" sz="10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525 972,70</a:t>
                      </a:r>
                      <a:endParaRPr lang="ru-RU" sz="10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  <a:r>
                        <a:rPr lang="ru-RU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  <a:r>
                        <a:rPr lang="ru-RU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525 972,70</a:t>
                      </a:r>
                      <a:endParaRPr lang="ru-RU" sz="10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9395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7" marR="6857" marT="6859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Народные инициативы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7" marR="6857" marT="6859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  <a:r>
                        <a:rPr lang="en-US" sz="10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  <a:endParaRPr lang="ru-RU" sz="10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2 200,00</a:t>
                      </a:r>
                      <a:endParaRPr lang="ru-RU" sz="10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300,00</a:t>
                      </a:r>
                      <a:endParaRPr lang="ru-RU" sz="10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  <a:r>
                        <a:rPr lang="en-US" sz="10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  <a:endParaRPr lang="ru-RU" sz="10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2 500,00</a:t>
                      </a:r>
                      <a:endParaRPr lang="ru-RU" sz="10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9395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7" marR="6857" marT="6859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Ремонты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7" marR="6857" marT="6859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  <a:r>
                        <a:rPr lang="en-US" sz="10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  <a:endParaRPr lang="ru-RU" sz="10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  <a:r>
                        <a:rPr lang="en-US" sz="10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  <a:endParaRPr lang="ru-RU" sz="10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5 508,94</a:t>
                      </a:r>
                      <a:endParaRPr lang="ru-RU" sz="10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  <a:r>
                        <a:rPr lang="en-US" sz="10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  <a:endParaRPr lang="ru-RU" sz="10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5 508,94</a:t>
                      </a:r>
                      <a:endParaRPr lang="ru-RU" sz="10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09395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7" marR="6857" marT="6859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Коммунальные услуги и услуги связи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7" marR="6857" marT="6859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  <a:r>
                        <a:rPr lang="en-US" sz="10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  <a:endParaRPr lang="ru-RU" sz="10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  <a:r>
                        <a:rPr lang="en-US" sz="10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  <a:endParaRPr lang="ru-RU" sz="10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42 741,83</a:t>
                      </a:r>
                      <a:endParaRPr lang="ru-RU" sz="10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  <a:r>
                        <a:rPr lang="en-US" sz="10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  <a:endParaRPr lang="ru-RU" sz="10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42 741,83</a:t>
                      </a:r>
                      <a:endParaRPr lang="ru-RU" sz="10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7681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7" marR="6857" marT="6859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 Прочие расходы (медосмотры, налоги, основные средства)</a:t>
                      </a:r>
                    </a:p>
                  </a:txBody>
                  <a:tcPr marL="6857" marR="6857" marT="6859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  <a:r>
                        <a:rPr lang="en-US" sz="10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  <a:endParaRPr lang="ru-RU" sz="10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  <a:r>
                        <a:rPr lang="en-US" sz="10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  <a:endParaRPr lang="ru-RU" sz="10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20 110,40</a:t>
                      </a:r>
                      <a:endParaRPr lang="ru-RU" sz="10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  <a:r>
                        <a:rPr lang="en-US" sz="10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  <a:endParaRPr lang="ru-RU" sz="10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20 110,40</a:t>
                      </a:r>
                      <a:endParaRPr lang="ru-RU" sz="10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7681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7" marR="6857" marT="6859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 Общее образование, в том числе:</a:t>
                      </a:r>
                    </a:p>
                  </a:txBody>
                  <a:tcPr marL="6857" marR="6857" marT="6859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95 991,16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891 993,61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151 417,37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47,00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1 139 449,14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09395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7" marR="6857" marT="6859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 Субвенция</a:t>
                      </a:r>
                    </a:p>
                  </a:txBody>
                  <a:tcPr marL="9525" marR="9525" marT="95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 </a:t>
                      </a:r>
                      <a:r>
                        <a:rPr kumimoji="0" lang="en-US" sz="1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- </a:t>
                      </a:r>
                      <a:endParaRPr kumimoji="0" lang="ru-RU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841 590,20</a:t>
                      </a:r>
                      <a:endParaRPr lang="ru-RU" sz="10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  <a:r>
                        <a:rPr lang="ru-RU" sz="10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  <a:r>
                        <a:rPr lang="en-US" sz="10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- </a:t>
                      </a:r>
                      <a:endParaRPr lang="ru-RU" sz="1000" b="0" i="0" u="none" strike="noStrike" dirty="0" smtClean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 </a:t>
                      </a:r>
                      <a:r>
                        <a:rPr kumimoji="0" lang="en-US" sz="1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- </a:t>
                      </a:r>
                      <a:endParaRPr kumimoji="0" lang="ru-RU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841 590,20</a:t>
                      </a:r>
                      <a:endParaRPr lang="ru-RU" sz="10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09395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7" marR="6857" marT="6859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 Классное руководство</a:t>
                      </a:r>
                    </a:p>
                  </a:txBody>
                  <a:tcPr marL="9525" marR="9525" marT="95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72 938,10</a:t>
                      </a:r>
                      <a:endParaRPr lang="ru-RU" sz="10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  <a:r>
                        <a:rPr lang="ru-RU" sz="10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  <a:endParaRPr lang="ru-RU" sz="10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 </a:t>
                      </a:r>
                      <a:r>
                        <a:rPr kumimoji="0" lang="en-US" sz="1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- </a:t>
                      </a:r>
                      <a:endParaRPr kumimoji="0" lang="ru-RU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 </a:t>
                      </a:r>
                      <a:r>
                        <a:rPr kumimoji="0" lang="en-US" sz="1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- </a:t>
                      </a:r>
                      <a:endParaRPr kumimoji="0" lang="ru-RU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72 938,10</a:t>
                      </a:r>
                      <a:endParaRPr lang="ru-RU" sz="10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77184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7" marR="6857" marT="6859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0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Субвенции на осуществление областных государственных полномочий по обеспечению бесплатным двухразовым питанием детей-инвалидов</a:t>
                      </a:r>
                      <a:endParaRPr lang="ru-RU" sz="10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  <a:r>
                        <a:rPr lang="ru-RU" sz="10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  <a:endParaRPr lang="ru-RU" sz="10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854,33</a:t>
                      </a:r>
                      <a:endParaRPr lang="ru-RU" sz="10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 </a:t>
                      </a:r>
                      <a:r>
                        <a:rPr kumimoji="0" lang="en-US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- </a:t>
                      </a:r>
                      <a:endParaRPr kumimoji="0" lang="ru-RU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 </a:t>
                      </a:r>
                      <a:r>
                        <a:rPr kumimoji="0" lang="en-US" sz="1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- </a:t>
                      </a:r>
                      <a:endParaRPr kumimoji="0" lang="ru-RU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854,33</a:t>
                      </a:r>
                      <a:endParaRPr lang="ru-RU" sz="10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77184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7" marR="6857" marT="6859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0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Субсидии на организацию бесплатного горячего питания обучающихся, получающих начальное общее образование</a:t>
                      </a:r>
                      <a:endParaRPr lang="ru-RU" sz="10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21 380,25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7 512,22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2 174,70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 </a:t>
                      </a:r>
                      <a:r>
                        <a:rPr kumimoji="0" lang="en-US" sz="1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- </a:t>
                      </a:r>
                      <a:endParaRPr kumimoji="0" lang="ru-RU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31 067,17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377184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7" marR="6857" marT="6859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Субсидии по обеспечению бесплатным двухразовым питанием обучающихся с ограниченными возможностями здоровья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  <a:r>
                        <a:rPr lang="ru-RU" sz="10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  <a:r>
                        <a:rPr lang="en-US" sz="10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- </a:t>
                      </a:r>
                      <a:endParaRPr lang="ru-RU" sz="1000" b="0" i="0" u="none" strike="noStrike" dirty="0" smtClean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algn="ctr" rtl="0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12 734,10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1 736,47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 </a:t>
                      </a:r>
                      <a:r>
                        <a:rPr kumimoji="0" lang="en-US" sz="1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- </a:t>
                      </a:r>
                      <a:endParaRPr kumimoji="0" lang="ru-RU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14 470,57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377184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7" marR="6857" marT="6859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Субсидии на оснащение предметных кабинетов общеобразовательных организаций средствами обучения и воспитания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1672,81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88,48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 </a:t>
                      </a:r>
                      <a:r>
                        <a:rPr kumimoji="0" lang="en-US" sz="1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- </a:t>
                      </a:r>
                      <a:endParaRPr kumimoji="0" lang="ru-RU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1 761,29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377184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7" marR="6857" marT="6859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Субсидий местным бюджетам по приобретению учебников и учебных пособий, а также учебно-методических материалов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 </a:t>
                      </a:r>
                      <a:r>
                        <a:rPr kumimoji="0" lang="en-US" sz="1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- </a:t>
                      </a:r>
                      <a:endParaRPr kumimoji="0" lang="ru-RU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3 346,18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456,31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 </a:t>
                      </a:r>
                      <a:r>
                        <a:rPr kumimoji="0" lang="en-US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- </a:t>
                      </a:r>
                      <a:endParaRPr kumimoji="0" lang="ru-RU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3 802,49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524560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7" marR="6857" marT="6859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000" b="0" i="0" u="none" strike="noStrike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Субсидии местным бюджетам на реализацию мероприятий по благоустройству территорий муниципальных общеобразовательных организаций, участвовавших в реализации мероприятий по модернизации школьных систем образования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 </a:t>
                      </a:r>
                      <a:r>
                        <a:rPr kumimoji="0" lang="en-US" sz="1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- </a:t>
                      </a:r>
                      <a:endParaRPr kumimoji="0" lang="ru-RU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25 868,10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3 531,17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 </a:t>
                      </a:r>
                      <a:r>
                        <a:rPr kumimoji="0" lang="en-US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- </a:t>
                      </a:r>
                      <a:endParaRPr kumimoji="0" lang="ru-RU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29 399,27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285131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7" marR="6857" marT="6859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 Ремонты, ПСД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 </a:t>
                      </a:r>
                      <a:r>
                        <a:rPr kumimoji="0" lang="en-US" sz="1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- </a:t>
                      </a:r>
                      <a:endParaRPr kumimoji="0" lang="ru-RU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 </a:t>
                      </a:r>
                      <a:r>
                        <a:rPr kumimoji="0" lang="en-US" sz="1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- </a:t>
                      </a:r>
                      <a:endParaRPr kumimoji="0" lang="ru-RU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44 382,20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 </a:t>
                      </a:r>
                      <a:r>
                        <a:rPr kumimoji="0" lang="en-US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- </a:t>
                      </a:r>
                      <a:endParaRPr kumimoji="0" lang="ru-RU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44 382,20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7" marR="6857" marT="6859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 Коммунальные услуги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 </a:t>
                      </a:r>
                      <a:r>
                        <a:rPr kumimoji="0" lang="en-US" sz="1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- </a:t>
                      </a:r>
                      <a:endParaRPr kumimoji="0" lang="ru-RU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 </a:t>
                      </a:r>
                      <a:r>
                        <a:rPr kumimoji="0" lang="en-US" sz="1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- </a:t>
                      </a:r>
                      <a:endParaRPr kumimoji="0" lang="ru-RU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64 706,27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 </a:t>
                      </a:r>
                      <a:r>
                        <a:rPr kumimoji="0" lang="en-US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- </a:t>
                      </a:r>
                      <a:endParaRPr kumimoji="0" lang="ru-RU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64 706,27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247448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7" marR="6857" marT="6859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Развитие инициативного бюджетирования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 </a:t>
                      </a:r>
                      <a:r>
                        <a:rPr kumimoji="0" lang="en-US" sz="1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- </a:t>
                      </a:r>
                      <a:endParaRPr kumimoji="0" lang="ru-RU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 </a:t>
                      </a:r>
                      <a:r>
                        <a:rPr kumimoji="0" lang="en-US" sz="1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- </a:t>
                      </a:r>
                      <a:endParaRPr kumimoji="0" lang="ru-RU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333,29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47,00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380,29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781446"/>
                  </a:ext>
                </a:extLst>
              </a:tr>
              <a:tr h="353275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7" marR="6857" marT="6859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Прочие расходы (медосмотры, оборудование пищеблоков, основные средства, ГСМ, трудоустройство)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 </a:t>
                      </a:r>
                      <a:r>
                        <a:rPr kumimoji="0" lang="en-US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- </a:t>
                      </a:r>
                      <a:endParaRPr kumimoji="0" lang="ru-RU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 </a:t>
                      </a:r>
                      <a:r>
                        <a:rPr kumimoji="0" lang="en-US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- </a:t>
                      </a:r>
                      <a:endParaRPr kumimoji="0" lang="ru-RU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34 096,96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  <a:r>
                        <a:rPr lang="en-US" sz="10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- </a:t>
                      </a:r>
                      <a:endParaRPr lang="ru-RU" sz="1000" b="0" i="0" u="none" strike="noStrike" dirty="0" smtClean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34 096,96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34430032"/>
                  </a:ext>
                </a:extLst>
              </a:tr>
            </a:tbl>
          </a:graphicData>
        </a:graphic>
      </p:graphicFrame>
      <p:sp>
        <p:nvSpPr>
          <p:cNvPr id="7" name="Text Box 108"/>
          <p:cNvSpPr txBox="1">
            <a:spLocks noChangeArrowheads="1"/>
          </p:cNvSpPr>
          <p:nvPr/>
        </p:nvSpPr>
        <p:spPr bwMode="auto">
          <a:xfrm>
            <a:off x="11091769" y="45053"/>
            <a:ext cx="974725" cy="296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7086" tIns="43543" rIns="87086" bIns="43543">
            <a:spAutoFit/>
          </a:bodyPr>
          <a:lstStyle>
            <a:lvl1pPr defTabSz="1028700"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14350" indent="-322263" defTabSz="1028700">
              <a:spcBef>
                <a:spcPct val="20000"/>
              </a:spcBef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28700" indent="-257175" defTabSz="1028700"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43050" indent="-257175" defTabSz="1028700">
              <a:spcBef>
                <a:spcPct val="20000"/>
              </a:spcBef>
              <a:buFont typeface="Wingdings" panose="05000000000000000000" pitchFamily="2" charset="2"/>
              <a:buChar char="§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57175" defTabSz="1028700"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57175" defTabSz="10287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57175" defTabSz="10287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57175" defTabSz="10287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57175" defTabSz="10287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ru-RU" sz="1355" dirty="0" err="1">
                <a:solidFill>
                  <a:schemeClr val="bg1"/>
                </a:solidFill>
                <a:cs typeface="Arial" panose="020B0604020202020204" pitchFamily="34" charset="0"/>
              </a:rPr>
              <a:t>тыс.руб</a:t>
            </a:r>
            <a:r>
              <a:rPr lang="ru-RU" sz="1355" dirty="0">
                <a:solidFill>
                  <a:schemeClr val="bg1"/>
                </a:solidFill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8844331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05343" cy="936104"/>
          </a:xfrm>
          <a:prstGeom prst="rect">
            <a:avLst/>
          </a:prstGeom>
        </p:spPr>
      </p:pic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1847528" y="-18752"/>
            <a:ext cx="8713787" cy="38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7086" tIns="43543" rIns="87086" bIns="43543">
            <a:spAutoFit/>
          </a:bodyPr>
          <a:lstStyle>
            <a:lvl1pPr defTabSz="1028700"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36613" indent="-322263" defTabSz="1028700">
              <a:spcBef>
                <a:spcPct val="20000"/>
              </a:spcBef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85875" indent="-257175" defTabSz="1028700"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800225" indent="-257175" defTabSz="1028700">
              <a:spcBef>
                <a:spcPct val="20000"/>
              </a:spcBef>
              <a:buFont typeface="Wingdings" panose="05000000000000000000" pitchFamily="2" charset="2"/>
              <a:buChar char="§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314575" indent="-257175" defTabSz="1028700"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771775" indent="-257175" defTabSz="10287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228975" indent="-257175" defTabSz="10287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686175" indent="-257175" defTabSz="10287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143375" indent="-257175" defTabSz="10287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ru-RU" sz="1947" b="1" dirty="0">
                <a:solidFill>
                  <a:srgbClr val="660033"/>
                </a:solidFill>
                <a:cs typeface="Arial" panose="020B0604020202020204" pitchFamily="34" charset="0"/>
              </a:rPr>
              <a:t>РАСШИФРОВКА ПОКАЗАТЕЛЕЙ ПО ОТРАСЛИ: «ОБРАЗОВАНИЕ»</a:t>
            </a:r>
          </a:p>
        </p:txBody>
      </p:sp>
      <p:sp>
        <p:nvSpPr>
          <p:cNvPr id="8" name="Text Box 108"/>
          <p:cNvSpPr txBox="1">
            <a:spLocks noChangeArrowheads="1"/>
          </p:cNvSpPr>
          <p:nvPr/>
        </p:nvSpPr>
        <p:spPr bwMode="auto">
          <a:xfrm>
            <a:off x="11016137" y="68260"/>
            <a:ext cx="974725" cy="296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7086" tIns="43543" rIns="87086" bIns="43543">
            <a:spAutoFit/>
          </a:bodyPr>
          <a:lstStyle>
            <a:lvl1pPr defTabSz="1028700"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14350" indent="-322263" defTabSz="1028700">
              <a:spcBef>
                <a:spcPct val="20000"/>
              </a:spcBef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28700" indent="-257175" defTabSz="1028700"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43050" indent="-257175" defTabSz="1028700">
              <a:spcBef>
                <a:spcPct val="20000"/>
              </a:spcBef>
              <a:buFont typeface="Wingdings" panose="05000000000000000000" pitchFamily="2" charset="2"/>
              <a:buChar char="§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57175" defTabSz="1028700"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57175" defTabSz="10287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57175" defTabSz="10287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57175" defTabSz="10287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57175" defTabSz="10287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ru-RU" sz="1355" dirty="0" err="1">
                <a:solidFill>
                  <a:schemeClr val="bg1"/>
                </a:solidFill>
                <a:cs typeface="Arial" panose="020B0604020202020204" pitchFamily="34" charset="0"/>
              </a:rPr>
              <a:t>тыс.руб</a:t>
            </a:r>
            <a:r>
              <a:rPr lang="ru-RU" sz="1355" dirty="0">
                <a:solidFill>
                  <a:schemeClr val="bg1"/>
                </a:solidFill>
                <a:cs typeface="Arial" panose="020B0604020202020204" pitchFamily="34" charset="0"/>
              </a:rPr>
              <a:t>.</a:t>
            </a: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780905"/>
              </p:ext>
            </p:extLst>
          </p:nvPr>
        </p:nvGraphicFramePr>
        <p:xfrm>
          <a:off x="1074738" y="410204"/>
          <a:ext cx="10785568" cy="6139694"/>
        </p:xfrm>
        <a:graphic>
          <a:graphicData uri="http://schemas.openxmlformats.org/drawingml/2006/table">
            <a:tbl>
              <a:tblPr/>
              <a:tblGrid>
                <a:gridCol w="3103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716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2910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6780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6780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0975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2910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02974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7" marR="6857" marT="685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Наименование подраздела</a:t>
                      </a:r>
                    </a:p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7" marR="6857" marT="685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Федеральный бюджет</a:t>
                      </a:r>
                    </a:p>
                  </a:txBody>
                  <a:tcPr marL="6857" marR="6857" marT="685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Областной </a:t>
                      </a:r>
                    </a:p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бюджет</a:t>
                      </a:r>
                    </a:p>
                  </a:txBody>
                  <a:tcPr marL="6857" marR="6857" marT="685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Местный бюджет</a:t>
                      </a:r>
                    </a:p>
                  </a:txBody>
                  <a:tcPr marL="6857" marR="6857" marT="685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Инициативный платеж</a:t>
                      </a:r>
                    </a:p>
                  </a:txBody>
                  <a:tcPr marL="6857" marR="6857" marT="685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Итого</a:t>
                      </a:r>
                    </a:p>
                  </a:txBody>
                  <a:tcPr marL="6857" marR="6857" marT="685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3812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7" marR="6857" marT="6858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 Дополнительное образование</a:t>
                      </a:r>
                    </a:p>
                  </a:txBody>
                  <a:tcPr marL="6857" marR="6857" marT="6858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13 587,27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191 918,94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146,50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205 652,71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8883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ru-RU" sz="11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7" marR="6857" marT="6858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Народные инициативы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 -</a:t>
                      </a:r>
                      <a:endParaRPr kumimoji="0" lang="ru-RU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12 762,27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1740,31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-</a:t>
                      </a:r>
                    </a:p>
                    <a:p>
                      <a:pPr algn="ct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14 502,58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1671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ru-RU" sz="11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7" marR="6857" marT="6858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Развитие инициативного бюджетирования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 -</a:t>
                      </a:r>
                      <a:endParaRPr kumimoji="0" lang="ru-RU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-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768,50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146,50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915,00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66337854"/>
                  </a:ext>
                </a:extLst>
              </a:tr>
              <a:tr h="356616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ru-RU" sz="11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7" marR="6857" marT="6858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Субсидии местным бюджетам на укрепление материально-технической базы детских художественных школ и детских школ искусств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 -</a:t>
                      </a:r>
                      <a:endParaRPr kumimoji="0" lang="ru-RU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825,00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112,50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 -</a:t>
                      </a:r>
                      <a:endParaRPr kumimoji="0" lang="ru-RU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937,50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3813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ru-RU" sz="11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7" marR="6857" marT="6858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000" b="0" i="0" u="none" strike="noStrike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 Заработная плата с начислениями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 -</a:t>
                      </a:r>
                      <a:endParaRPr kumimoji="0" lang="ru-RU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 -</a:t>
                      </a:r>
                      <a:endParaRPr kumimoji="0" lang="ru-RU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160 979,74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 -</a:t>
                      </a:r>
                      <a:endParaRPr kumimoji="0" lang="ru-RU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160 979,74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3812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ru-RU" sz="11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7" marR="6857" marT="6858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000" b="0" i="0" u="none" strike="noStrike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 Ремонты, ПСД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 -</a:t>
                      </a:r>
                      <a:endParaRPr kumimoji="0" lang="ru-RU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 -</a:t>
                      </a:r>
                      <a:endParaRPr kumimoji="0" lang="ru-RU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2 911,22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 -</a:t>
                      </a:r>
                      <a:endParaRPr kumimoji="0" lang="ru-RU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2 911,22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3812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ru-RU" sz="11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7" marR="6857" marT="6858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 Коммунальные услуги, услуги связи и аренда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 -</a:t>
                      </a:r>
                      <a:endParaRPr kumimoji="0" lang="ru-RU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 -</a:t>
                      </a:r>
                      <a:endParaRPr kumimoji="0" lang="ru-RU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7 676,27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 -</a:t>
                      </a:r>
                      <a:endParaRPr kumimoji="0" lang="ru-RU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7 676,27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93812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7" marR="6857" marT="6858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000" b="0" i="0" u="none" strike="noStrike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Приобретение лыжной базы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 -</a:t>
                      </a:r>
                      <a:endParaRPr kumimoji="0" lang="ru-RU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 -</a:t>
                      </a:r>
                      <a:endParaRPr kumimoji="0" lang="ru-RU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13 471,54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 -</a:t>
                      </a:r>
                      <a:endParaRPr kumimoji="0" lang="ru-RU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13 471,54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3393738"/>
                  </a:ext>
                </a:extLst>
              </a:tr>
              <a:tr h="193812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7" marR="6857" marT="6858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 Прочие расходы (медосмотры, налоги, основные средства)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 -</a:t>
                      </a:r>
                      <a:endParaRPr kumimoji="0" lang="ru-RU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 -</a:t>
                      </a:r>
                      <a:endParaRPr kumimoji="0" lang="ru-RU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4 258,86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 -</a:t>
                      </a:r>
                      <a:endParaRPr kumimoji="0" lang="ru-RU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4 258,86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80620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7" marR="6857" marT="6858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Профессиональная подготовка, переподготовка и </a:t>
                      </a:r>
                    </a:p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 повышение квалификации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7" marR="6857" marT="6858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</a:p>
                  </a:txBody>
                  <a:tcPr marL="6857" marR="6857" marT="6858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</a:p>
                  </a:txBody>
                  <a:tcPr marL="6857" marR="6857" marT="6858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257,26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E7E6E6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-</a:t>
                      </a:r>
                      <a:endParaRPr kumimoji="0" lang="ru-RU" sz="11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257,26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0022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7" marR="6857" marT="685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 Мероприятия по молодежной политике и оздоровлению  детей</a:t>
                      </a:r>
                    </a:p>
                  </a:txBody>
                  <a:tcPr marL="6857" marR="6857" marT="685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</a:p>
                  </a:txBody>
                  <a:tcPr marL="6857" marR="6857" marT="685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</a:p>
                  </a:txBody>
                  <a:tcPr marL="6857" marR="6857" marT="685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364,62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E7E6E6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364,62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60679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6</a:t>
                      </a:r>
                    </a:p>
                  </a:txBody>
                  <a:tcPr marL="6857" marR="6857" marT="685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 Другие вопросы в области образования</a:t>
                      </a:r>
                    </a:p>
                  </a:txBody>
                  <a:tcPr marL="6857" marR="6857" marT="685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4 542,10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3 140,20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31 080,91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38 763,21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16278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7" marR="6857" marT="685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0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КПМ «Обеспечение </a:t>
                      </a:r>
                      <a:r>
                        <a:rPr lang="ru-RU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пожарной безопасности в образовательных организациях </a:t>
                      </a:r>
                      <a:r>
                        <a:rPr lang="ru-RU" sz="10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Усольского</a:t>
                      </a:r>
                      <a:r>
                        <a:rPr lang="ru-RU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 района»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</a:p>
                  </a:txBody>
                  <a:tcPr marL="6857" marR="6857" marT="685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</a:p>
                  </a:txBody>
                  <a:tcPr marL="6857" marR="6857" marT="685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4 715,11</a:t>
                      </a:r>
                    </a:p>
                  </a:txBody>
                  <a:tcPr marL="6857" marR="6857" marT="685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</a:p>
                  </a:txBody>
                  <a:tcPr marL="6857" marR="6857" marT="685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4 715,11</a:t>
                      </a:r>
                    </a:p>
                  </a:txBody>
                  <a:tcPr marL="6857" marR="6857" marT="685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61352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7" marR="6857" marT="685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0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КПМ «Обеспечение </a:t>
                      </a:r>
                      <a:r>
                        <a:rPr lang="ru-RU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безопасности в образовательных организациях </a:t>
                      </a:r>
                      <a:r>
                        <a:rPr lang="ru-RU" sz="10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Усольского</a:t>
                      </a:r>
                      <a:r>
                        <a:rPr lang="ru-RU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 района от проявлений терроризма и экстремизма»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 </a:t>
                      </a:r>
                      <a:r>
                        <a:rPr kumimoji="0" lang="en-US" sz="1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- </a:t>
                      </a:r>
                      <a:endParaRPr kumimoji="0" lang="ru-RU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 </a:t>
                      </a:r>
                      <a:r>
                        <a:rPr kumimoji="0" lang="en-US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- </a:t>
                      </a:r>
                      <a:endParaRPr kumimoji="0" lang="ru-RU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2 842,47</a:t>
                      </a:r>
                      <a:endParaRPr lang="ru-RU" sz="10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 </a:t>
                      </a:r>
                      <a:r>
                        <a:rPr kumimoji="0" lang="en-US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- </a:t>
                      </a:r>
                      <a:endParaRPr kumimoji="0" lang="ru-RU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2 842,47</a:t>
                      </a:r>
                      <a:endParaRPr lang="ru-RU" sz="10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93809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7" marR="6857" marT="685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Обеспечение деятельности Комитета по образованию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 </a:t>
                      </a:r>
                      <a:r>
                        <a:rPr kumimoji="0" lang="en-US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- </a:t>
                      </a:r>
                      <a:endParaRPr kumimoji="0" lang="ru-RU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 </a:t>
                      </a:r>
                      <a:r>
                        <a:rPr kumimoji="0" lang="en-US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- </a:t>
                      </a:r>
                      <a:endParaRPr kumimoji="0" lang="ru-RU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8 191,01</a:t>
                      </a:r>
                      <a:endParaRPr lang="ru-RU" sz="10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 </a:t>
                      </a:r>
                      <a:r>
                        <a:rPr kumimoji="0" lang="en-US" sz="1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- </a:t>
                      </a:r>
                      <a:endParaRPr kumimoji="0" lang="ru-RU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8 191,01</a:t>
                      </a:r>
                      <a:endParaRPr lang="ru-RU" sz="10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93809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7" marR="6857" marT="685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Обеспечение деятельности Центра развития образования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 </a:t>
                      </a:r>
                      <a:r>
                        <a:rPr kumimoji="0" lang="en-US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- </a:t>
                      </a:r>
                      <a:endParaRPr kumimoji="0" lang="ru-RU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 </a:t>
                      </a:r>
                      <a:r>
                        <a:rPr kumimoji="0" lang="en-US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- </a:t>
                      </a:r>
                      <a:endParaRPr kumimoji="0" lang="ru-RU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6 713,74</a:t>
                      </a:r>
                      <a:endParaRPr lang="ru-RU" sz="10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 </a:t>
                      </a:r>
                      <a:r>
                        <a:rPr kumimoji="0" lang="en-US" sz="1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- </a:t>
                      </a:r>
                      <a:endParaRPr kumimoji="0" lang="ru-RU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6 713,74</a:t>
                      </a:r>
                      <a:endParaRPr lang="ru-RU" sz="10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56830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7" marR="6857" marT="685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0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КПМ «Организация </a:t>
                      </a:r>
                      <a:r>
                        <a:rPr lang="ru-RU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и обеспечение отдыха, оздоровления и занятости детей и подростков»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 </a:t>
                      </a:r>
                      <a:r>
                        <a:rPr kumimoji="0" lang="en-US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- </a:t>
                      </a:r>
                      <a:endParaRPr kumimoji="0" lang="ru-RU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 </a:t>
                      </a:r>
                      <a:r>
                        <a:rPr kumimoji="0" lang="en-US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- </a:t>
                      </a:r>
                      <a:endParaRPr kumimoji="0" lang="ru-RU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8 214,58</a:t>
                      </a:r>
                      <a:endParaRPr lang="ru-RU" sz="10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 </a:t>
                      </a:r>
                      <a:r>
                        <a:rPr kumimoji="0" lang="en-US" sz="1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- </a:t>
                      </a:r>
                      <a:endParaRPr kumimoji="0" lang="ru-RU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8 214,58</a:t>
                      </a:r>
                      <a:endParaRPr lang="ru-RU" sz="10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358697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7" marR="6857" marT="685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Субсидии местным бюджетам для организации отдыха детей в каникулярное время на оплату стоимости набора продуктов питания в лагерях с дневным </a:t>
                      </a:r>
                      <a:r>
                        <a:rPr lang="ru-RU" sz="10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преб</a:t>
                      </a:r>
                      <a:r>
                        <a:rPr lang="ru-RU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 </a:t>
                      </a:r>
                      <a:r>
                        <a:rPr kumimoji="0" lang="en-US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- </a:t>
                      </a:r>
                      <a:endParaRPr kumimoji="0" lang="ru-RU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2 962,00</a:t>
                      </a:r>
                      <a:endParaRPr lang="ru-RU" sz="10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404,00</a:t>
                      </a:r>
                      <a:endParaRPr lang="ru-RU" sz="10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 </a:t>
                      </a:r>
                      <a:r>
                        <a:rPr kumimoji="0" lang="en-US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- </a:t>
                      </a:r>
                      <a:endParaRPr kumimoji="0" lang="ru-RU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3 366,00</a:t>
                      </a:r>
                      <a:endParaRPr lang="ru-RU" sz="10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358697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7" marR="6857" marT="685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Обеспечение деятельности советников директора по воспитанию и взаимодействию с детскими общественными объединениями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3 385,80</a:t>
                      </a:r>
                      <a:endParaRPr lang="ru-RU" sz="10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178,20</a:t>
                      </a:r>
                      <a:endParaRPr lang="ru-RU" sz="10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 </a:t>
                      </a:r>
                      <a:r>
                        <a:rPr kumimoji="0" lang="en-US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- </a:t>
                      </a:r>
                      <a:endParaRPr kumimoji="0" lang="ru-RU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 </a:t>
                      </a:r>
                      <a:r>
                        <a:rPr kumimoji="0" lang="en-US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- </a:t>
                      </a:r>
                      <a:endParaRPr kumimoji="0" lang="ru-RU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3 </a:t>
                      </a:r>
                      <a:r>
                        <a:rPr lang="ru-RU" sz="10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564,00</a:t>
                      </a:r>
                      <a:endParaRPr lang="ru-RU" sz="10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358697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7" marR="6857" marT="685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Иные межбюджетные трансферты на обеспечение выплат ежемесячного денежного вознаграждения советникам директоров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1 156,30</a:t>
                      </a:r>
                      <a:endParaRPr lang="ru-RU" sz="10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  <a:r>
                        <a:rPr lang="ru-RU" sz="10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  <a:endParaRPr lang="ru-RU" sz="10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 </a:t>
                      </a:r>
                      <a:r>
                        <a:rPr kumimoji="0" lang="en-US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- </a:t>
                      </a:r>
                      <a:endParaRPr kumimoji="0" lang="ru-RU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 </a:t>
                      </a:r>
                      <a:r>
                        <a:rPr kumimoji="0" lang="en-US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- </a:t>
                      </a:r>
                      <a:endParaRPr kumimoji="0" lang="ru-RU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1 156,30</a:t>
                      </a:r>
                      <a:endParaRPr lang="ru-RU" sz="10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28746021"/>
                  </a:ext>
                </a:extLst>
              </a:tr>
              <a:tr h="224944">
                <a:tc grid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ИТОГО</a:t>
                      </a:r>
                    </a:p>
                  </a:txBody>
                  <a:tcPr marL="6857" marR="6857" marT="685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100 533,26</a:t>
                      </a:r>
                      <a:endParaRPr lang="ru-RU" sz="12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1 </a:t>
                      </a:r>
                      <a:r>
                        <a:rPr lang="ru-RU" sz="12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436 893,78</a:t>
                      </a:r>
                      <a:endParaRPr lang="ru-RU" sz="12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443 700,27</a:t>
                      </a:r>
                      <a:endParaRPr lang="ru-RU" sz="12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193,50</a:t>
                      </a:r>
                      <a:endParaRPr lang="ru-RU" sz="12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1 </a:t>
                      </a:r>
                      <a:r>
                        <a:rPr lang="ru-RU" sz="12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981 320,81</a:t>
                      </a:r>
                      <a:endParaRPr lang="ru-RU" sz="12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5491560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11928647" cy="1206412"/>
          </a:xfrm>
        </p:spPr>
        <p:txBody>
          <a:bodyPr>
            <a:noAutofit/>
          </a:bodyPr>
          <a:lstStyle/>
          <a:p>
            <a:pPr algn="ctr"/>
            <a:r>
              <a:rPr lang="ru-RU" sz="25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sz="25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2025 </a:t>
            </a:r>
            <a:r>
              <a:rPr lang="ru-RU" sz="25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году Усольский муниципальный район </a:t>
            </a:r>
            <a:r>
              <a:rPr lang="ru-RU" sz="25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5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5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Иркутской </a:t>
            </a:r>
            <a:r>
              <a:rPr lang="ru-RU" sz="25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области </a:t>
            </a:r>
            <a:r>
              <a:rPr lang="ru-RU" sz="25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участвовал </a:t>
            </a:r>
            <a:r>
              <a:rPr lang="ru-RU" sz="25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sz="25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реализации </a:t>
            </a:r>
            <a:br>
              <a:rPr lang="ru-RU" sz="25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5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национального проекта:</a:t>
            </a:r>
            <a:endParaRPr lang="ru-RU" sz="2500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Текст 2"/>
          <p:cNvSpPr>
            <a:spLocks noGrp="1"/>
          </p:cNvSpPr>
          <p:nvPr>
            <p:ph type="body" idx="1"/>
          </p:nvPr>
        </p:nvSpPr>
        <p:spPr>
          <a:xfrm>
            <a:off x="119335" y="1196752"/>
            <a:ext cx="11809312" cy="5472608"/>
          </a:xfrm>
        </p:spPr>
        <p:txBody>
          <a:bodyPr>
            <a:normAutofit fontScale="40000" lnSpcReduction="20000"/>
          </a:bodyPr>
          <a:lstStyle/>
          <a:p>
            <a:endParaRPr lang="ru-RU" sz="2300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ru-RU" sz="6600" u="sng" dirty="0"/>
              <a:t>«Молодежь и дети» </a:t>
            </a:r>
          </a:p>
          <a:p>
            <a:pPr>
              <a:lnSpc>
                <a:spcPct val="120000"/>
              </a:lnSpc>
            </a:pPr>
            <a:r>
              <a:rPr lang="ru-RU" sz="5400" u="sng" dirty="0"/>
              <a:t>Региональный проект «Педагоги и наставники» </a:t>
            </a:r>
          </a:p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ru-RU" sz="3600" dirty="0"/>
              <a:t> финансовое обеспечение мероприятий по обеспечению деятельности советников директора по взаимодействию с детскими общественными объединениями в муниципальных образованиях Иркутской области</a:t>
            </a:r>
          </a:p>
          <a:p>
            <a:r>
              <a:rPr lang="ru-RU" sz="3600" i="1" dirty="0"/>
              <a:t>          в сумме </a:t>
            </a:r>
            <a:r>
              <a:rPr lang="ru-RU" sz="3600" i="1" u="sng" dirty="0"/>
              <a:t>4 </a:t>
            </a:r>
            <a:r>
              <a:rPr lang="ru-RU" sz="3600" i="1" u="sng" dirty="0" smtClean="0"/>
              <a:t>720,30 </a:t>
            </a:r>
            <a:r>
              <a:rPr lang="ru-RU" sz="3600" i="1" u="sng" dirty="0" err="1"/>
              <a:t>тыс.руб</a:t>
            </a:r>
            <a:r>
              <a:rPr lang="ru-RU" sz="3600" i="1" u="sng" dirty="0"/>
              <a:t>.</a:t>
            </a:r>
          </a:p>
          <a:p>
            <a:r>
              <a:rPr lang="ru-RU" sz="3600" i="1" dirty="0"/>
              <a:t>             - 4 </a:t>
            </a:r>
            <a:r>
              <a:rPr lang="ru-RU" sz="3600" i="1" dirty="0" smtClean="0"/>
              <a:t>542,10 </a:t>
            </a:r>
            <a:r>
              <a:rPr lang="ru-RU" sz="3600" i="1" dirty="0" err="1"/>
              <a:t>тыс.руб</a:t>
            </a:r>
            <a:r>
              <a:rPr lang="ru-RU" sz="3600" i="1" dirty="0"/>
              <a:t>. – ФБ</a:t>
            </a:r>
          </a:p>
          <a:p>
            <a:r>
              <a:rPr lang="ru-RU" sz="3600" i="1" dirty="0"/>
              <a:t>             - </a:t>
            </a:r>
            <a:r>
              <a:rPr lang="ru-RU" sz="3600" i="1" dirty="0" smtClean="0"/>
              <a:t>178,20 </a:t>
            </a:r>
            <a:r>
              <a:rPr lang="ru-RU" sz="3600" i="1" dirty="0" err="1"/>
              <a:t>тыс.руб</a:t>
            </a:r>
            <a:r>
              <a:rPr lang="ru-RU" sz="3600" i="1" dirty="0"/>
              <a:t>. – ОБ</a:t>
            </a:r>
          </a:p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ru-RU" sz="3600" dirty="0"/>
              <a:t>ежемесячное денежное вознаграждение за классное руководство педагогическим работникам </a:t>
            </a:r>
          </a:p>
          <a:p>
            <a:pPr>
              <a:lnSpc>
                <a:spcPct val="120000"/>
              </a:lnSpc>
            </a:pPr>
            <a:r>
              <a:rPr lang="ru-RU" sz="3600" i="1" dirty="0"/>
              <a:t>         в сумме </a:t>
            </a:r>
            <a:r>
              <a:rPr lang="ru-RU" sz="3600" i="1" u="sng" dirty="0" smtClean="0"/>
              <a:t>72 938,10 </a:t>
            </a:r>
            <a:r>
              <a:rPr lang="ru-RU" sz="3600" i="1" u="sng" dirty="0" err="1"/>
              <a:t>тыс.руб</a:t>
            </a:r>
            <a:r>
              <a:rPr lang="ru-RU" sz="3600" i="1" u="sng" dirty="0"/>
              <a:t>.</a:t>
            </a:r>
          </a:p>
          <a:p>
            <a:r>
              <a:rPr lang="ru-RU" sz="3600" i="1" dirty="0"/>
              <a:t>            - </a:t>
            </a:r>
            <a:r>
              <a:rPr lang="ru-RU" sz="3600" i="1" dirty="0" smtClean="0"/>
              <a:t>72 938,10 </a:t>
            </a:r>
            <a:r>
              <a:rPr lang="ru-RU" sz="3600" i="1" dirty="0" err="1"/>
              <a:t>тыс.руб</a:t>
            </a:r>
            <a:r>
              <a:rPr lang="ru-RU" sz="3600" i="1" dirty="0"/>
              <a:t>. – ФБ</a:t>
            </a:r>
          </a:p>
          <a:p>
            <a:r>
              <a:rPr lang="ru-RU" sz="5400" u="sng" dirty="0"/>
              <a:t>Региональный проект «Все лучшее детям»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3600" dirty="0"/>
              <a:t>оснащение предметных кабинетов оборудованием, средствами обучения и воспитания </a:t>
            </a:r>
          </a:p>
          <a:p>
            <a:r>
              <a:rPr lang="ru-RU" sz="3600" i="1" dirty="0"/>
              <a:t>           в сумме </a:t>
            </a:r>
            <a:r>
              <a:rPr lang="ru-RU" sz="3600" i="1" u="sng" dirty="0"/>
              <a:t>1 </a:t>
            </a:r>
            <a:r>
              <a:rPr lang="en-US" sz="3600" i="1" u="sng" dirty="0" smtClean="0"/>
              <a:t>761,</a:t>
            </a:r>
            <a:r>
              <a:rPr lang="ru-RU" sz="3600" i="1" u="sng" dirty="0" smtClean="0"/>
              <a:t>3</a:t>
            </a:r>
            <a:r>
              <a:rPr lang="en-US" sz="3600" i="1" u="sng" dirty="0" smtClean="0"/>
              <a:t>0</a:t>
            </a:r>
            <a:r>
              <a:rPr lang="ru-RU" sz="3600" i="1" u="sng" dirty="0" smtClean="0"/>
              <a:t> </a:t>
            </a:r>
            <a:r>
              <a:rPr lang="ru-RU" sz="3600" i="1" u="sng" dirty="0" err="1"/>
              <a:t>тыс.руб</a:t>
            </a:r>
            <a:r>
              <a:rPr lang="ru-RU" sz="3600" i="1" u="sng" dirty="0"/>
              <a:t>.</a:t>
            </a:r>
          </a:p>
          <a:p>
            <a:r>
              <a:rPr lang="ru-RU" sz="3600" i="1" dirty="0"/>
              <a:t>            - 1 </a:t>
            </a:r>
            <a:r>
              <a:rPr lang="ru-RU" sz="3600" i="1" dirty="0" smtClean="0"/>
              <a:t>672,8 </a:t>
            </a:r>
            <a:r>
              <a:rPr lang="ru-RU" sz="3600" i="1" dirty="0" err="1"/>
              <a:t>тыс.руб</a:t>
            </a:r>
            <a:r>
              <a:rPr lang="ru-RU" sz="3600" i="1" dirty="0"/>
              <a:t>. – ФБ</a:t>
            </a:r>
          </a:p>
          <a:p>
            <a:r>
              <a:rPr lang="ru-RU" sz="3600" i="1" dirty="0"/>
              <a:t>            - </a:t>
            </a:r>
            <a:r>
              <a:rPr lang="ru-RU" sz="3600" i="1" dirty="0" smtClean="0"/>
              <a:t>88,50 </a:t>
            </a:r>
            <a:r>
              <a:rPr lang="ru-RU" sz="3600" i="1" dirty="0" err="1"/>
              <a:t>тыс.руб</a:t>
            </a:r>
            <a:r>
              <a:rPr lang="ru-RU" sz="3600" i="1" dirty="0"/>
              <a:t>. – ОБ</a:t>
            </a:r>
            <a:endParaRPr lang="ru-RU" sz="3600" dirty="0"/>
          </a:p>
          <a:p>
            <a:endParaRPr lang="ru-RU" sz="3200" i="1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829318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"/>
          <p:cNvSpPr>
            <a:spLocks noGrp="1"/>
          </p:cNvSpPr>
          <p:nvPr>
            <p:ph type="title"/>
          </p:nvPr>
        </p:nvSpPr>
        <p:spPr>
          <a:xfrm>
            <a:off x="1703512" y="210187"/>
            <a:ext cx="9748664" cy="698533"/>
          </a:xfrm>
        </p:spPr>
        <p:txBody>
          <a:bodyPr/>
          <a:lstStyle/>
          <a:p>
            <a:pPr algn="ctr">
              <a:defRPr/>
            </a:pPr>
            <a:r>
              <a:rPr lang="ru-RU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РАСХОДЫ НА КУЛЬТУРУ</a:t>
            </a: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05343" cy="936104"/>
          </a:xfrm>
          <a:prstGeom prst="rect">
            <a:avLst/>
          </a:prstGeom>
        </p:spPr>
      </p:pic>
      <p:sp>
        <p:nvSpPr>
          <p:cNvPr id="15" name="Прямоугольник 4"/>
          <p:cNvSpPr>
            <a:spLocks noChangeArrowheads="1"/>
          </p:cNvSpPr>
          <p:nvPr/>
        </p:nvSpPr>
        <p:spPr bwMode="auto">
          <a:xfrm>
            <a:off x="4689086" y="1313957"/>
            <a:ext cx="7026968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Усольского муниципального района Иркутской области</a:t>
            </a:r>
            <a:r>
              <a:rPr lang="ru-RU" alt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отрасли «Культура и кинематография»  за </a:t>
            </a:r>
            <a:r>
              <a:rPr lang="ru-RU" alt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ru-RU" alt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alt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 составили </a:t>
            </a:r>
            <a:r>
              <a:rPr lang="ru-RU" alt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70 205,61тыс</a:t>
            </a:r>
            <a:r>
              <a:rPr lang="ru-RU" alt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руб.</a:t>
            </a:r>
          </a:p>
          <a:p>
            <a:pPr eaLnBrk="1" hangingPunct="1"/>
            <a:r>
              <a:rPr lang="ru-RU" alt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Удельный вес расходов по разделу в общих расходах бюджета района составляет </a:t>
            </a:r>
            <a:r>
              <a:rPr lang="ru-RU" alt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2,6 %</a:t>
            </a:r>
            <a:endParaRPr lang="ru-RU" alt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рямоугольник 5"/>
          <p:cNvSpPr>
            <a:spLocks noChangeArrowheads="1"/>
          </p:cNvSpPr>
          <p:nvPr/>
        </p:nvSpPr>
        <p:spPr bwMode="auto">
          <a:xfrm>
            <a:off x="4689086" y="2233800"/>
            <a:ext cx="6336281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Сеть отрасли "Культура и кинематография" представлена:</a:t>
            </a:r>
          </a:p>
          <a:p>
            <a:pPr marL="171450" indent="-171450" eaLnBrk="1" hangingPunct="1">
              <a:buFontTx/>
              <a:buChar char="-"/>
            </a:pPr>
            <a:r>
              <a:rPr lang="ru-RU" alt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МБУК «РДК»</a:t>
            </a:r>
          </a:p>
          <a:p>
            <a:pPr marL="171450" indent="-171450" eaLnBrk="1" hangingPunct="1">
              <a:buFontTx/>
              <a:buChar char="-"/>
            </a:pPr>
            <a:r>
              <a:rPr lang="ru-RU" alt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МБУК «ЦМБ УР» (библиотека)</a:t>
            </a:r>
            <a:endParaRPr lang="ru-RU" alt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7" name="Диаграмма 1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61183600"/>
              </p:ext>
            </p:extLst>
          </p:nvPr>
        </p:nvGraphicFramePr>
        <p:xfrm>
          <a:off x="4016376" y="3488674"/>
          <a:ext cx="8056288" cy="26258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8" name="Рисунок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831" y="1313957"/>
            <a:ext cx="3261322" cy="2003086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831" y="4221088"/>
            <a:ext cx="3210276" cy="1993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81378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05343" cy="936104"/>
          </a:xfrm>
          <a:prstGeom prst="rect">
            <a:avLst/>
          </a:prstGeom>
        </p:spPr>
      </p:pic>
      <p:sp>
        <p:nvSpPr>
          <p:cNvPr id="14" name="Прямоугольник 1"/>
          <p:cNvSpPr>
            <a:spLocks noChangeArrowheads="1"/>
          </p:cNvSpPr>
          <p:nvPr/>
        </p:nvSpPr>
        <p:spPr bwMode="auto">
          <a:xfrm>
            <a:off x="3033713" y="107950"/>
            <a:ext cx="6294437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b="1" dirty="0">
                <a:solidFill>
                  <a:srgbClr val="660033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РАСШИФРОВКА ПОКАЗАТЕЛЕЙ ПО ОТРАСЛИ «КУЛЬТУРА И КИНЕМАТОГРАФИЯ»</a:t>
            </a:r>
          </a:p>
        </p:txBody>
      </p:sp>
      <p:graphicFrame>
        <p:nvGraphicFramePr>
          <p:cNvPr id="16" name="Group 15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52011121"/>
              </p:ext>
            </p:extLst>
          </p:nvPr>
        </p:nvGraphicFramePr>
        <p:xfrm>
          <a:off x="1127448" y="764705"/>
          <a:ext cx="10585176" cy="5188038"/>
        </p:xfrm>
        <a:graphic>
          <a:graphicData uri="http://schemas.openxmlformats.org/drawingml/2006/table">
            <a:tbl>
              <a:tblPr/>
              <a:tblGrid>
                <a:gridCol w="3511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573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2796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1501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1340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696009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№ п/п</a:t>
                      </a:r>
                    </a:p>
                  </a:txBody>
                  <a:tcPr marL="7259" marR="7259" marT="7257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Наименование подраздела</a:t>
                      </a:r>
                    </a:p>
                  </a:txBody>
                  <a:tcPr marL="7259" marR="7259" marT="7257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Федеральный бюджет</a:t>
                      </a:r>
                    </a:p>
                  </a:txBody>
                  <a:tcPr marL="7259" marR="7259" marT="7257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Областной бюджет</a:t>
                      </a:r>
                    </a:p>
                  </a:txBody>
                  <a:tcPr marL="7259" marR="7259" marT="7257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Местный бюджет</a:t>
                      </a:r>
                    </a:p>
                  </a:txBody>
                  <a:tcPr marL="7259" marR="7259" marT="7257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Инициативный платеж</a:t>
                      </a:r>
                    </a:p>
                  </a:txBody>
                  <a:tcPr marL="7259" marR="7259" marT="7257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ИТОГО</a:t>
                      </a:r>
                    </a:p>
                  </a:txBody>
                  <a:tcPr marL="7259" marR="7259" marT="7257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294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1 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Дома культуры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51 427,23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25,24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51 452,47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4601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Заработная плата с начислениями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-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44 090,79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-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44 090,79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2729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Инициативные проекты 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 -</a:t>
                      </a:r>
                      <a:endParaRPr kumimoji="0" lang="ru-RU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479,49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25,24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504,73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70041249"/>
                  </a:ext>
                </a:extLst>
              </a:tr>
              <a:tr h="312943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Коммунальные услуги, связь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 -</a:t>
                      </a:r>
                      <a:endParaRPr kumimoji="0" lang="ru-RU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 -</a:t>
                      </a:r>
                      <a:endParaRPr kumimoji="0" lang="ru-RU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2 634,04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 -</a:t>
                      </a:r>
                      <a:endParaRPr kumimoji="0" lang="ru-RU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2 634,04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9522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Ремонты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 -</a:t>
                      </a:r>
                      <a:endParaRPr kumimoji="0" lang="ru-RU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 -</a:t>
                      </a:r>
                      <a:endParaRPr kumimoji="0" lang="ru-RU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1 720,94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 -</a:t>
                      </a:r>
                      <a:endParaRPr kumimoji="0" lang="ru-RU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1 720,94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81009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Прочие расходы (ГСМ, медосмотры, </a:t>
                      </a:r>
                    </a:p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основные средства)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 -</a:t>
                      </a:r>
                      <a:endParaRPr kumimoji="0" lang="ru-RU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 -</a:t>
                      </a:r>
                      <a:endParaRPr kumimoji="0" lang="ru-RU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2 501,97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 -</a:t>
                      </a:r>
                      <a:endParaRPr kumimoji="0" lang="ru-RU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2 501,97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8964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Библиотеки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130,08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45,71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18 577,35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18 753,14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030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Заработная плата с начислениями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 -</a:t>
                      </a:r>
                      <a:endParaRPr kumimoji="0" lang="ru-RU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 -</a:t>
                      </a:r>
                      <a:endParaRPr kumimoji="0" lang="ru-RU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14 989,43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-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14 989,43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2943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 Комплектование книжных фондов 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130,08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45,71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23,97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 -</a:t>
                      </a:r>
                      <a:endParaRPr kumimoji="0" lang="ru-RU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199,76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12943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Коммунальные услуги 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 -</a:t>
                      </a:r>
                      <a:endParaRPr kumimoji="0" lang="ru-RU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 -</a:t>
                      </a:r>
                      <a:endParaRPr kumimoji="0" lang="ru-RU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2 326,41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 -</a:t>
                      </a:r>
                      <a:endParaRPr kumimoji="0" lang="ru-RU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2 326,41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87445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Ремонты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 -</a:t>
                      </a:r>
                      <a:endParaRPr kumimoji="0" lang="ru-RU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 -</a:t>
                      </a:r>
                      <a:endParaRPr kumimoji="0" lang="ru-RU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 -</a:t>
                      </a:r>
                      <a:endParaRPr kumimoji="0" lang="ru-RU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00435900"/>
                  </a:ext>
                </a:extLst>
              </a:tr>
              <a:tr h="487014"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Прочие расходы (налоги, медосмотры, </a:t>
                      </a:r>
                    </a:p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основные средства, содержание имущества)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 -</a:t>
                      </a:r>
                      <a:endParaRPr kumimoji="0" lang="ru-RU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 -</a:t>
                      </a:r>
                      <a:endParaRPr kumimoji="0" lang="ru-RU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1 237,54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 -</a:t>
                      </a:r>
                      <a:endParaRPr kumimoji="0" lang="ru-RU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1 237,54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12943">
                <a:tc grid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ИТОГО:  </a:t>
                      </a:r>
                    </a:p>
                  </a:txBody>
                  <a:tcPr marL="6858" marR="6858" marT="6857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>
                          <a:effectLst/>
                          <a:latin typeface="Times New Roman" panose="02020603050405020304" pitchFamily="18" charset="0"/>
                        </a:rPr>
                        <a:t>130,08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>
                          <a:effectLst/>
                          <a:latin typeface="Times New Roman" panose="02020603050405020304" pitchFamily="18" charset="0"/>
                        </a:rPr>
                        <a:t>45,71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70 004,58</a:t>
                      </a:r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>
                          <a:effectLst/>
                          <a:latin typeface="Times New Roman" panose="02020603050405020304" pitchFamily="18" charset="0"/>
                        </a:rPr>
                        <a:t>25,24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70 205,61</a:t>
                      </a:r>
                      <a:endParaRPr lang="ru-RU" sz="14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sp>
        <p:nvSpPr>
          <p:cNvPr id="17" name="Rectangle 67"/>
          <p:cNvSpPr>
            <a:spLocks noChangeArrowheads="1"/>
          </p:cNvSpPr>
          <p:nvPr/>
        </p:nvSpPr>
        <p:spPr bwMode="auto">
          <a:xfrm>
            <a:off x="10866487" y="431006"/>
            <a:ext cx="846137" cy="296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7086" tIns="43543" rIns="87086" bIns="43543">
            <a:spAutoFit/>
          </a:bodyPr>
          <a:lstStyle>
            <a:lvl1pPr defTabSz="1028700"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14350" indent="-322263" defTabSz="1028700">
              <a:spcBef>
                <a:spcPct val="20000"/>
              </a:spcBef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28700" indent="-257175" defTabSz="1028700"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43050" indent="-257175" defTabSz="1028700">
              <a:spcBef>
                <a:spcPct val="20000"/>
              </a:spcBef>
              <a:buFont typeface="Wingdings" panose="05000000000000000000" pitchFamily="2" charset="2"/>
              <a:buChar char="§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57175" defTabSz="1028700"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57175" defTabSz="10287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57175" defTabSz="10287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57175" defTabSz="10287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57175" defTabSz="10287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ru-RU" sz="1355" dirty="0" err="1">
                <a:cs typeface="Arial" panose="020B0604020202020204" pitchFamily="34" charset="0"/>
              </a:rPr>
              <a:t>тыс.руб</a:t>
            </a:r>
            <a:r>
              <a:rPr lang="ru-RU" sz="1355" dirty="0"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3728375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3"/>
          <p:cNvSpPr>
            <a:spLocks noChangeArrowheads="1"/>
          </p:cNvSpPr>
          <p:nvPr/>
        </p:nvSpPr>
        <p:spPr bwMode="auto">
          <a:xfrm>
            <a:off x="2373313" y="242888"/>
            <a:ext cx="761047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b="1" dirty="0">
                <a:solidFill>
                  <a:srgbClr val="660033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ИСПОЛНЕНИЕ РАСХОДОВ БЮДЖЕТА ПО РАЗДЕЛУ </a:t>
            </a:r>
          </a:p>
          <a:p>
            <a:pPr algn="ctr" eaLnBrk="1" hangingPunct="1"/>
            <a:r>
              <a:rPr lang="ru-RU" b="1" dirty="0">
                <a:solidFill>
                  <a:srgbClr val="660033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«КУЛЬТУРА, КИНЕМАТОГРАФИЯ» ЗА </a:t>
            </a:r>
            <a:r>
              <a:rPr lang="ru-RU" b="1" dirty="0" smtClean="0">
                <a:solidFill>
                  <a:srgbClr val="660033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2025 </a:t>
            </a:r>
            <a:r>
              <a:rPr lang="ru-RU" b="1" dirty="0">
                <a:solidFill>
                  <a:srgbClr val="660033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ГОД </a:t>
            </a:r>
          </a:p>
          <a:p>
            <a:pPr algn="ctr" eaLnBrk="1" hangingPunct="1"/>
            <a:r>
              <a:rPr lang="ru-RU" b="1" dirty="0" smtClean="0">
                <a:solidFill>
                  <a:srgbClr val="660033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70 205,61 ТЫС</a:t>
            </a:r>
            <a:r>
              <a:rPr lang="ru-RU" b="1" dirty="0">
                <a:solidFill>
                  <a:srgbClr val="660033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. РУБЛЕЙ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05343" cy="936104"/>
          </a:xfrm>
          <a:prstGeom prst="rect">
            <a:avLst/>
          </a:prstGeom>
        </p:spPr>
      </p:pic>
      <p:graphicFrame>
        <p:nvGraphicFramePr>
          <p:cNvPr id="10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72036615"/>
              </p:ext>
            </p:extLst>
          </p:nvPr>
        </p:nvGraphicFramePr>
        <p:xfrm>
          <a:off x="2290890" y="1239965"/>
          <a:ext cx="8643937" cy="5233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36" name="Лист" r:id="rId5" imgW="8848898" imgH="5810250" progId="Excel.Sheet.8">
                  <p:embed/>
                </p:oleObj>
              </mc:Choice>
              <mc:Fallback>
                <p:oleObj name="Лист" r:id="rId5" imgW="8848898" imgH="5810250" progId="Excel.Sheet.8">
                  <p:embed/>
                  <p:pic>
                    <p:nvPicPr>
                      <p:cNvPr id="25602" name="Object 3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90890" y="1239965"/>
                        <a:ext cx="8643937" cy="52339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2017393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4"/>
          <p:cNvSpPr txBox="1">
            <a:spLocks noChangeArrowheads="1"/>
          </p:cNvSpPr>
          <p:nvPr/>
        </p:nvSpPr>
        <p:spPr bwMode="auto">
          <a:xfrm>
            <a:off x="3041650" y="88900"/>
            <a:ext cx="6786563" cy="687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7086" tIns="43543" rIns="87086" bIns="43543">
            <a:spAutoFit/>
          </a:bodyPr>
          <a:lstStyle>
            <a:lvl1pPr defTabSz="1028700"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36613" indent="-322263" defTabSz="1028700">
              <a:spcBef>
                <a:spcPct val="20000"/>
              </a:spcBef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85875" indent="-257175" defTabSz="1028700"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800225" indent="-257175" defTabSz="1028700">
              <a:spcBef>
                <a:spcPct val="20000"/>
              </a:spcBef>
              <a:buFont typeface="Wingdings" panose="05000000000000000000" pitchFamily="2" charset="2"/>
              <a:buChar char="§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314575" indent="-257175" defTabSz="1028700"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771775" indent="-257175" defTabSz="10287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228975" indent="-257175" defTabSz="10287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686175" indent="-257175" defTabSz="10287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143375" indent="-257175" defTabSz="10287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ru-RU" sz="1947" b="1" dirty="0">
                <a:solidFill>
                  <a:srgbClr val="660033"/>
                </a:solidFill>
                <a:cs typeface="Arial" panose="020B0604020202020204" pitchFamily="34" charset="0"/>
              </a:rPr>
              <a:t>ИСПОЛНЕНИЕ РАСХОДОВ БЮДЖЕТА ПО РАЗДЕЛУ 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ru-RU" sz="1947" b="1" dirty="0">
                <a:solidFill>
                  <a:srgbClr val="660033"/>
                </a:solidFill>
                <a:cs typeface="Arial" panose="020B0604020202020204" pitchFamily="34" charset="0"/>
              </a:rPr>
              <a:t>«СОЦИАЛЬНАЯ ПОЛИТИКА»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05343" cy="936104"/>
          </a:xfrm>
          <a:prstGeom prst="rect">
            <a:avLst/>
          </a:prstGeom>
        </p:spPr>
      </p:pic>
      <p:graphicFrame>
        <p:nvGraphicFramePr>
          <p:cNvPr id="10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93675387"/>
              </p:ext>
            </p:extLst>
          </p:nvPr>
        </p:nvGraphicFramePr>
        <p:xfrm>
          <a:off x="322263" y="1084263"/>
          <a:ext cx="8915400" cy="5089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60" name="Лист" r:id="rId4" imgW="9010650" imgH="5143500" progId="Excel.Sheet.8">
                  <p:embed/>
                </p:oleObj>
              </mc:Choice>
              <mc:Fallback>
                <p:oleObj name="Лист" r:id="rId4" imgW="9010650" imgH="5143500" progId="Excel.Sheet.8">
                  <p:embed/>
                  <p:pic>
                    <p:nvPicPr>
                      <p:cNvPr id="26626" name="Object 3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2263" y="1084263"/>
                        <a:ext cx="8915400" cy="5089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Box 4"/>
          <p:cNvSpPr txBox="1">
            <a:spLocks noChangeArrowheads="1"/>
          </p:cNvSpPr>
          <p:nvPr/>
        </p:nvSpPr>
        <p:spPr bwMode="auto">
          <a:xfrm>
            <a:off x="1401577" y="936104"/>
            <a:ext cx="8858250" cy="38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7086" tIns="43543" rIns="87086" bIns="43543">
            <a:spAutoFit/>
          </a:bodyPr>
          <a:lstStyle>
            <a:lvl1pPr defTabSz="1028700"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36613" indent="-322263" defTabSz="1028700">
              <a:spcBef>
                <a:spcPct val="20000"/>
              </a:spcBef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85875" indent="-257175" defTabSz="1028700"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800225" indent="-257175" defTabSz="1028700">
              <a:spcBef>
                <a:spcPct val="20000"/>
              </a:spcBef>
              <a:buFont typeface="Wingdings" panose="05000000000000000000" pitchFamily="2" charset="2"/>
              <a:buChar char="§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314575" indent="-257175" defTabSz="1028700"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771775" indent="-257175" defTabSz="10287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228975" indent="-257175" defTabSz="10287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686175" indent="-257175" defTabSz="10287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143375" indent="-257175" defTabSz="10287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ru-RU" sz="1947" b="1" dirty="0">
                <a:solidFill>
                  <a:srgbClr val="660066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Расходы по разделу за </a:t>
            </a:r>
            <a:r>
              <a:rPr lang="ru-RU" sz="1947" b="1" dirty="0" smtClean="0">
                <a:solidFill>
                  <a:srgbClr val="660066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2025 </a:t>
            </a:r>
            <a:r>
              <a:rPr lang="ru-RU" sz="1947" b="1" dirty="0">
                <a:solidFill>
                  <a:srgbClr val="660066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год составили </a:t>
            </a:r>
            <a:r>
              <a:rPr lang="ru-RU" sz="1947" b="1" dirty="0" smtClean="0">
                <a:solidFill>
                  <a:srgbClr val="660066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40 202,80 тыс</a:t>
            </a:r>
            <a:r>
              <a:rPr lang="ru-RU" sz="1947" b="1" dirty="0">
                <a:solidFill>
                  <a:srgbClr val="660066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. рублей.</a:t>
            </a:r>
          </a:p>
        </p:txBody>
      </p:sp>
    </p:spTree>
    <p:extLst>
      <p:ext uri="{BB962C8B-B14F-4D97-AF65-F5344CB8AC3E}">
        <p14:creationId xmlns:p14="http://schemas.microsoft.com/office/powerpoint/2010/main" val="87435063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3"/>
          <p:cNvSpPr>
            <a:spLocks noChangeArrowheads="1"/>
          </p:cNvSpPr>
          <p:nvPr/>
        </p:nvSpPr>
        <p:spPr bwMode="auto">
          <a:xfrm>
            <a:off x="2904285" y="59271"/>
            <a:ext cx="8320087" cy="817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7086" tIns="43543" rIns="87086" bIns="43543" anchor="ctr">
            <a:spAutoFit/>
          </a:bodyPr>
          <a:lstStyle>
            <a:lvl1pPr indent="504825" defTabSz="1028700"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36613" indent="-322263" defTabSz="1028700">
              <a:spcBef>
                <a:spcPct val="20000"/>
              </a:spcBef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85875" indent="-257175" defTabSz="1028700"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800225" indent="-257175" defTabSz="1028700">
              <a:spcBef>
                <a:spcPct val="20000"/>
              </a:spcBef>
              <a:buFont typeface="Wingdings" panose="05000000000000000000" pitchFamily="2" charset="2"/>
              <a:buChar char="§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314575" indent="-257175" defTabSz="1028700"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771775" indent="-257175" defTabSz="10287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228975" indent="-257175" defTabSz="10287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686175" indent="-257175" defTabSz="10287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143375" indent="-257175" defTabSz="10287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ru-RU" sz="1947" b="1" dirty="0">
                <a:solidFill>
                  <a:srgbClr val="660033"/>
                </a:solidFill>
                <a:latin typeface="a_ModernoCapsRg"/>
                <a:cs typeface="Times New Roman" panose="02020603050405020304" pitchFamily="18" charset="0"/>
              </a:rPr>
              <a:t>РАСХОДЫ ПО РАЗДЕЛУ 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ru-RU" sz="1947" b="1" dirty="0">
                <a:solidFill>
                  <a:srgbClr val="660033"/>
                </a:solidFill>
                <a:latin typeface="a_ModernoCapsRg"/>
                <a:cs typeface="Times New Roman" panose="02020603050405020304" pitchFamily="18" charset="0"/>
              </a:rPr>
              <a:t>«СОЦИАЛЬНАЯ ПОЛИТИКА» НАПРАВЛЕНЫ НА:</a:t>
            </a:r>
            <a:endParaRPr lang="ru-RU" sz="847" dirty="0">
              <a:solidFill>
                <a:srgbClr val="660033"/>
              </a:solidFill>
              <a:cs typeface="Arial" panose="020B0604020202020204" pitchFamily="34" charset="0"/>
            </a:endParaRPr>
          </a:p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endParaRPr lang="ru-RU" sz="847" dirty="0">
              <a:solidFill>
                <a:srgbClr val="660033"/>
              </a:solidFill>
              <a:cs typeface="Arial" panose="020B0604020202020204" pitchFamily="34" charset="0"/>
            </a:endParaRP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05343" cy="936104"/>
          </a:xfrm>
          <a:prstGeom prst="rect">
            <a:avLst/>
          </a:prstGeom>
        </p:spPr>
      </p:pic>
      <p:graphicFrame>
        <p:nvGraphicFramePr>
          <p:cNvPr id="17" name="Group 1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3498452"/>
              </p:ext>
            </p:extLst>
          </p:nvPr>
        </p:nvGraphicFramePr>
        <p:xfrm>
          <a:off x="2267884" y="1229659"/>
          <a:ext cx="9834470" cy="5388016"/>
        </p:xfrm>
        <a:graphic>
          <a:graphicData uri="http://schemas.openxmlformats.org/drawingml/2006/table">
            <a:tbl>
              <a:tblPr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48753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272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2161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134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9680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2603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942" marR="6942" marT="694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федеральный бюджет</a:t>
                      </a:r>
                    </a:p>
                  </a:txBody>
                  <a:tcPr marL="6942" marR="6942" marT="694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областной бюджет</a:t>
                      </a:r>
                    </a:p>
                  </a:txBody>
                  <a:tcPr marL="6942" marR="6942" marT="694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местный бюджет </a:t>
                      </a:r>
                    </a:p>
                  </a:txBody>
                  <a:tcPr marL="6942" marR="6942" marT="694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3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3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defRPr sz="21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ИТОГО</a:t>
                      </a:r>
                    </a:p>
                  </a:txBody>
                  <a:tcPr marL="6942" marR="6942" marT="694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4898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1" u="none" strike="noStrike">
                          <a:solidFill>
                            <a:srgbClr val="000000"/>
                          </a:solidFill>
                          <a:effectLst/>
                          <a:latin typeface="Tenorite"/>
                        </a:rPr>
                        <a:t> Обеспечение выплаты муниципальных пенсий и выплаты почетным гражданам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13 657,50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13 657,50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135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1" u="none" strike="noStrike">
                          <a:solidFill>
                            <a:srgbClr val="000000"/>
                          </a:solidFill>
                          <a:effectLst/>
                          <a:latin typeface="Tenorite"/>
                        </a:rPr>
                        <a:t>Обеспечение бесплатным питанием отдельных категорий обучающихся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13 172,70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13 172,70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135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1" u="none" strike="noStrike">
                          <a:solidFill>
                            <a:srgbClr val="000000"/>
                          </a:solidFill>
                          <a:effectLst/>
                          <a:latin typeface="Tenorite"/>
                        </a:rPr>
                        <a:t> Обеспечение жильем молодых семей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626,00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2 934,29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2 072,20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5 632,49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6399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1" u="none" strike="noStrike">
                          <a:solidFill>
                            <a:srgbClr val="000000"/>
                          </a:solidFill>
                          <a:effectLst/>
                          <a:latin typeface="Tenorite"/>
                        </a:rPr>
                        <a:t> Комиссия по обеспечению деятельности делам несовершеннолетних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kumimoji="0" lang="ru-RU" sz="18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-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2 339,53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kumimoji="0" lang="ru-RU" sz="18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-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2 339,53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7746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1" u="none" strike="noStrike">
                          <a:solidFill>
                            <a:srgbClr val="000000"/>
                          </a:solidFill>
                          <a:effectLst/>
                          <a:latin typeface="Tenorite"/>
                        </a:rPr>
                        <a:t> Бесплатное питание обучающихся, пребывающих на  полном государственном обеспечении в организациях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kumimoji="0" lang="ru-RU" sz="18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-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49,40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kumimoji="0" lang="ru-RU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-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49,40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135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1" u="none" strike="noStrike">
                          <a:solidFill>
                            <a:srgbClr val="000000"/>
                          </a:solidFill>
                          <a:effectLst/>
                          <a:latin typeface="Tenorite"/>
                        </a:rPr>
                        <a:t> МП «Развитие гражданского общества»                                                   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kumimoji="0" lang="ru-RU" sz="18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-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kumimoji="0" lang="ru-RU" sz="18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-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495,05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495,05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65598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1" u="none" strike="noStrike">
                          <a:solidFill>
                            <a:srgbClr val="000000"/>
                          </a:solidFill>
                          <a:effectLst/>
                          <a:latin typeface="Tenorite"/>
                        </a:rPr>
                        <a:t> МП «Развитие системы образования»                                                          КПМ «Профилактика безнадзорности и правонарушений несовершеннолетних»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kumimoji="0" lang="ru-RU" sz="18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-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kumimoji="0" lang="ru-RU" sz="18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-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2 135,14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2 135,14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135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1" u="none" strike="noStrike">
                          <a:solidFill>
                            <a:srgbClr val="000000"/>
                          </a:solidFill>
                          <a:effectLst/>
                          <a:latin typeface="Tenorite"/>
                        </a:rPr>
                        <a:t> Социальная поддержка молодых специалистов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kumimoji="0" lang="ru-RU" sz="18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-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kumimoji="0" lang="ru-RU" sz="18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-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2 462,77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2 462,77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135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1" u="none" strike="noStrike" dirty="0">
                          <a:solidFill>
                            <a:srgbClr val="000000"/>
                          </a:solidFill>
                          <a:effectLst/>
                          <a:latin typeface="Tenorite"/>
                        </a:rPr>
                        <a:t> МП «Молодежная политика»                                                                            </a:t>
                      </a:r>
                      <a:r>
                        <a:rPr lang="ru-RU" sz="12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Tenorite"/>
                        </a:rPr>
                        <a:t> КПМ </a:t>
                      </a:r>
                      <a:r>
                        <a:rPr lang="ru-RU" sz="1200" b="0" i="1" u="none" strike="noStrike" dirty="0">
                          <a:solidFill>
                            <a:srgbClr val="000000"/>
                          </a:solidFill>
                          <a:effectLst/>
                          <a:latin typeface="Tenorite"/>
                        </a:rPr>
                        <a:t>«Профилактика социально-негативных явлений»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kumimoji="0" lang="ru-RU" sz="18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-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kumimoji="0" lang="ru-RU" sz="18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-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98,22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98,22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135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1" u="none" strike="noStrike">
                          <a:solidFill>
                            <a:srgbClr val="000000"/>
                          </a:solidFill>
                          <a:effectLst/>
                          <a:latin typeface="Tenorite"/>
                        </a:rPr>
                        <a:t>МП «Укрепление общественного здоровья»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kumimoji="0" lang="ru-RU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-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kumimoji="0" lang="ru-RU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-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48700086"/>
                  </a:ext>
                </a:extLst>
              </a:tr>
              <a:tr h="33135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1" i="1" u="none" strike="noStrike">
                          <a:solidFill>
                            <a:srgbClr val="000000"/>
                          </a:solidFill>
                          <a:effectLst/>
                          <a:latin typeface="Tenorite"/>
                        </a:rPr>
                        <a:t> ВСЕГО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626,00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18 495,92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21 080,88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40 202,80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8" name="Text Box 61"/>
          <p:cNvSpPr txBox="1">
            <a:spLocks noChangeArrowheads="1"/>
          </p:cNvSpPr>
          <p:nvPr/>
        </p:nvSpPr>
        <p:spPr bwMode="auto">
          <a:xfrm>
            <a:off x="11077295" y="934384"/>
            <a:ext cx="846137" cy="295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7086" tIns="43543" rIns="87086" bIns="43543">
            <a:spAutoFit/>
          </a:bodyPr>
          <a:lstStyle>
            <a:lvl1pPr defTabSz="1028700"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14350" indent="-322263" defTabSz="1028700">
              <a:spcBef>
                <a:spcPct val="20000"/>
              </a:spcBef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28700" indent="-257175" defTabSz="1028700"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43050" indent="-257175" defTabSz="1028700">
              <a:spcBef>
                <a:spcPct val="20000"/>
              </a:spcBef>
              <a:buFont typeface="Wingdings" panose="05000000000000000000" pitchFamily="2" charset="2"/>
              <a:buChar char="§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57175" defTabSz="1028700"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57175" defTabSz="10287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57175" defTabSz="10287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57175" defTabSz="10287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57175" defTabSz="10287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ru-RU" sz="1355" dirty="0" err="1">
                <a:cs typeface="Arial" panose="020B0604020202020204" pitchFamily="34" charset="0"/>
              </a:rPr>
              <a:t>тыс.руб</a:t>
            </a:r>
            <a:r>
              <a:rPr lang="ru-RU" sz="1355" dirty="0"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9958792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Рисунок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88463" cy="936104"/>
          </a:xfrm>
          <a:prstGeom prst="rect">
            <a:avLst/>
          </a:prstGeom>
        </p:spPr>
      </p:pic>
      <p:sp>
        <p:nvSpPr>
          <p:cNvPr id="19" name="TextBox 4"/>
          <p:cNvSpPr txBox="1">
            <a:spLocks noChangeArrowheads="1"/>
          </p:cNvSpPr>
          <p:nvPr/>
        </p:nvSpPr>
        <p:spPr bwMode="auto">
          <a:xfrm>
            <a:off x="3186953" y="248716"/>
            <a:ext cx="6786563" cy="687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7086" tIns="43543" rIns="87086" bIns="43543">
            <a:spAutoFit/>
          </a:bodyPr>
          <a:lstStyle>
            <a:lvl1pPr defTabSz="1028700"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36613" indent="-322263" defTabSz="1028700">
              <a:spcBef>
                <a:spcPct val="20000"/>
              </a:spcBef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85875" indent="-257175" defTabSz="1028700"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800225" indent="-257175" defTabSz="1028700">
              <a:spcBef>
                <a:spcPct val="20000"/>
              </a:spcBef>
              <a:buFont typeface="Wingdings" panose="05000000000000000000" pitchFamily="2" charset="2"/>
              <a:buChar char="§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314575" indent="-257175" defTabSz="1028700"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771775" indent="-257175" defTabSz="10287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228975" indent="-257175" defTabSz="10287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686175" indent="-257175" defTabSz="10287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143375" indent="-257175" defTabSz="10287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ru-RU" sz="1947" b="1" dirty="0">
                <a:solidFill>
                  <a:srgbClr val="660033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ОСНОВНЫЕ ПОКАЗАТЕЛИ ПО ОТРАСЛИ: </a:t>
            </a:r>
            <a:r>
              <a:rPr lang="ru-RU" sz="1947" b="1" dirty="0" smtClean="0">
                <a:solidFill>
                  <a:srgbClr val="660033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«ФИЗИЧЕСКАЯ КУЛЬТУРА И СПОРТ»</a:t>
            </a:r>
            <a:endParaRPr lang="ru-RU" sz="1947" b="1" dirty="0">
              <a:solidFill>
                <a:srgbClr val="660033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Box 10"/>
          <p:cNvSpPr txBox="1">
            <a:spLocks noChangeArrowheads="1"/>
          </p:cNvSpPr>
          <p:nvPr/>
        </p:nvSpPr>
        <p:spPr bwMode="auto">
          <a:xfrm>
            <a:off x="2182719" y="1673506"/>
            <a:ext cx="9274713" cy="35138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7086" tIns="43543" rIns="87086" bIns="43543">
            <a:spAutoFit/>
          </a:bodyPr>
          <a:lstStyle>
            <a:lvl1pPr defTabSz="1028700"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36613" indent="-322263" defTabSz="1028700">
              <a:spcBef>
                <a:spcPct val="20000"/>
              </a:spcBef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85875" indent="-257175" defTabSz="1028700"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800225" indent="-257175" defTabSz="1028700">
              <a:spcBef>
                <a:spcPct val="20000"/>
              </a:spcBef>
              <a:buFont typeface="Wingdings" panose="05000000000000000000" pitchFamily="2" charset="2"/>
              <a:buChar char="§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314575" indent="-257175" defTabSz="1028700"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771775" indent="-257175" defTabSz="10287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228975" indent="-257175" defTabSz="10287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686175" indent="-257175" defTabSz="10287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143375" indent="-257175" defTabSz="10287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ru-RU" sz="1947" b="1" dirty="0">
                <a:solidFill>
                  <a:srgbClr val="66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сумме </a:t>
            </a:r>
            <a:r>
              <a:rPr lang="ru-RU" sz="1947" b="1" dirty="0" smtClean="0">
                <a:solidFill>
                  <a:srgbClr val="66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5 196,46 тыс</a:t>
            </a:r>
            <a:r>
              <a:rPr lang="ru-RU" sz="1947" b="1" dirty="0">
                <a:solidFill>
                  <a:srgbClr val="66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руб. направлены на:</a:t>
            </a:r>
          </a:p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endParaRPr lang="ru-RU" sz="1693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ct val="0"/>
              </a:spcBef>
              <a:buClrTx/>
              <a:buSzTx/>
              <a:buFontTx/>
              <a:buChar char="-"/>
              <a:defRPr/>
            </a:pPr>
            <a:r>
              <a:rPr lang="ru-RU" sz="1693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93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КПМ «Формирование </a:t>
            </a:r>
            <a:r>
              <a:rPr lang="ru-RU" sz="1693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условий для реализации туристского потенциала»– </a:t>
            </a:r>
            <a:r>
              <a:rPr lang="ru-RU" sz="1693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120,20 тыс</a:t>
            </a:r>
            <a:r>
              <a:rPr lang="ru-RU" sz="1693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рублей;</a:t>
            </a:r>
          </a:p>
          <a:p>
            <a:pPr algn="just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  <a:defRPr/>
            </a:pPr>
            <a:r>
              <a:rPr lang="ru-RU" sz="1693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 algn="just">
              <a:spcBef>
                <a:spcPct val="0"/>
              </a:spcBef>
              <a:buClrTx/>
              <a:buSzTx/>
              <a:buFontTx/>
              <a:buChar char="-"/>
              <a:defRPr/>
            </a:pPr>
            <a:r>
              <a:rPr lang="ru-RU" sz="1693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Муниципальный проект «Улучшение условий для занятий физической культурой и спортом, массовым спортом, в том числе повышение уровня обеспеченности населения объектами спорта в </a:t>
            </a:r>
            <a:r>
              <a:rPr lang="ru-RU" sz="1693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Усольском</a:t>
            </a:r>
            <a:r>
              <a:rPr lang="ru-RU" sz="1693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районе</a:t>
            </a:r>
            <a:r>
              <a:rPr lang="ru-RU" sz="1693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»:</a:t>
            </a:r>
          </a:p>
          <a:p>
            <a:pPr algn="just">
              <a:spcBef>
                <a:spcPct val="0"/>
              </a:spcBef>
              <a:buClrTx/>
              <a:buSzTx/>
              <a:buNone/>
              <a:defRPr/>
            </a:pPr>
            <a:r>
              <a:rPr lang="ru-RU" sz="1693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Приобретение </a:t>
            </a:r>
            <a:r>
              <a:rPr lang="ru-RU" sz="1693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спортивного оборудования и инвентаря, в сумме </a:t>
            </a:r>
            <a:r>
              <a:rPr lang="ru-RU" sz="1693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278,19 </a:t>
            </a:r>
            <a:r>
              <a:rPr lang="ru-RU" sz="1693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рублей:</a:t>
            </a:r>
          </a:p>
          <a:p>
            <a:pPr algn="just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  <a:defRPr/>
            </a:pPr>
            <a:r>
              <a:rPr lang="ru-RU" sz="1693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ОБ – </a:t>
            </a:r>
            <a:r>
              <a:rPr lang="ru-RU" sz="1693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244,81 </a:t>
            </a:r>
            <a:r>
              <a:rPr lang="ru-RU" sz="1693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рублей;</a:t>
            </a:r>
          </a:p>
          <a:p>
            <a:pPr algn="just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  <a:defRPr/>
            </a:pPr>
            <a:r>
              <a:rPr lang="ru-RU" sz="1693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МБ – </a:t>
            </a:r>
            <a:r>
              <a:rPr lang="ru-RU" sz="1693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33,38 </a:t>
            </a:r>
            <a:r>
              <a:rPr lang="ru-RU" sz="1693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рублей.</a:t>
            </a:r>
          </a:p>
          <a:p>
            <a:pPr algn="just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  <a:defRPr/>
            </a:pPr>
            <a:endParaRPr lang="ru-RU" sz="1693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ct val="0"/>
              </a:spcBef>
              <a:buClrTx/>
              <a:buSzTx/>
              <a:buNone/>
              <a:defRPr/>
            </a:pPr>
            <a:r>
              <a:rPr lang="ru-RU" sz="1693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693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КПМ </a:t>
            </a:r>
            <a:r>
              <a:rPr lang="ru-RU" sz="1693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«Организация вовлечения населения в занятие физической культурой и массовым спортом</a:t>
            </a:r>
            <a:r>
              <a:rPr lang="ru-RU" sz="1693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– </a:t>
            </a:r>
            <a:r>
              <a:rPr lang="ru-RU" sz="1693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4 798,07</a:t>
            </a:r>
            <a:r>
              <a:rPr lang="ru-RU" sz="1693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93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рублей.</a:t>
            </a:r>
            <a:endParaRPr lang="ru-RU" sz="1693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733018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4"/>
          <p:cNvSpPr txBox="1">
            <a:spLocks noChangeArrowheads="1"/>
          </p:cNvSpPr>
          <p:nvPr/>
        </p:nvSpPr>
        <p:spPr bwMode="auto">
          <a:xfrm>
            <a:off x="2257658" y="171907"/>
            <a:ext cx="8109520" cy="986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7086" tIns="43543" rIns="87086" bIns="43543">
            <a:spAutoFit/>
          </a:bodyPr>
          <a:lstStyle>
            <a:lvl1pPr defTabSz="1028700"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36613" indent="-322263" defTabSz="1028700">
              <a:spcBef>
                <a:spcPct val="20000"/>
              </a:spcBef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85875" indent="-257175" defTabSz="1028700"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800225" indent="-257175" defTabSz="1028700">
              <a:spcBef>
                <a:spcPct val="20000"/>
              </a:spcBef>
              <a:buFont typeface="Wingdings" panose="05000000000000000000" pitchFamily="2" charset="2"/>
              <a:buChar char="§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314575" indent="-257175" defTabSz="1028700"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771775" indent="-257175" defTabSz="10287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228975" indent="-257175" defTabSz="10287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686175" indent="-257175" defTabSz="10287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143375" indent="-257175" defTabSz="10287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ru-RU" sz="1947" b="1" dirty="0" smtClean="0">
                <a:solidFill>
                  <a:srgbClr val="660033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РАСХОДЫ БЮДЖЕТА УСОЛЬСКОГО МУНИЦИПАЛЬНОГО РАЙОНА ИРКУТСКОЙ ОБЛАСТИ ЗА 2025 ГОД В РАЗБИВКЕ ПО ГЛАВНЫМ РАСПОРЯДИТЕЛЯМ БЮДЖЕТНЫХ СРЕДСТВ</a:t>
            </a:r>
            <a:endParaRPr lang="ru-RU" sz="1947" b="1" dirty="0">
              <a:solidFill>
                <a:srgbClr val="660033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05343" cy="936104"/>
          </a:xfrm>
          <a:prstGeom prst="rect">
            <a:avLst/>
          </a:prstGeom>
        </p:spPr>
      </p:pic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6537824"/>
              </p:ext>
            </p:extLst>
          </p:nvPr>
        </p:nvGraphicFramePr>
        <p:xfrm>
          <a:off x="839416" y="1628800"/>
          <a:ext cx="10513168" cy="4685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687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6272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8169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Наименование</a:t>
                      </a:r>
                      <a:r>
                        <a:rPr lang="ru-RU" baseline="0" dirty="0" smtClean="0">
                          <a:solidFill>
                            <a:schemeClr val="tx1"/>
                          </a:solidFill>
                        </a:rPr>
                        <a:t> показателей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ГРБС (код ведомства)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Исполнено за 2025 год</a:t>
                      </a:r>
                      <a:r>
                        <a:rPr lang="ru-RU" baseline="0" dirty="0" smtClean="0">
                          <a:solidFill>
                            <a:schemeClr val="tx1"/>
                          </a:solidFill>
                        </a:rPr>
                        <a:t> (</a:t>
                      </a:r>
                      <a:r>
                        <a:rPr lang="ru-RU" baseline="0" dirty="0" err="1" smtClean="0">
                          <a:solidFill>
                            <a:schemeClr val="tx1"/>
                          </a:solidFill>
                        </a:rPr>
                        <a:t>тыс.руб</a:t>
                      </a:r>
                      <a:r>
                        <a:rPr lang="ru-RU" baseline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Итого: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2 679 814,69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Комитет по экономике и финансам администрации Усольского муниципального района Иркутской области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901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290 228,95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Администрация Усольского муниципального района Иркутской области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902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311 054,52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Комитет по образованию муниципального района Усольского муниципального района Иркутской области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903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1 901 391,89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692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Дума Усольского муниципального района Иркутской области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904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1 723,08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Управление по социально-культурным вопросам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905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166 277,78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Контрольно-счетная палата Усольского муниципального района Иркутской области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907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9 138,47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2398578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Рисунок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05343" cy="936104"/>
          </a:xfrm>
          <a:prstGeom prst="rect">
            <a:avLst/>
          </a:prstGeom>
        </p:spPr>
      </p:pic>
      <p:sp>
        <p:nvSpPr>
          <p:cNvPr id="20" name="Прямоугольник 19"/>
          <p:cNvSpPr/>
          <p:nvPr/>
        </p:nvSpPr>
        <p:spPr>
          <a:xfrm>
            <a:off x="2125670" y="404665"/>
            <a:ext cx="793077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spc="-100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Межбюджетные трансферты бюджетам поселений, входящим в состав </a:t>
            </a:r>
            <a:r>
              <a:rPr lang="ru-RU" sz="2400" b="1" spc="-100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Усольского муниципального района Иркутской </a:t>
            </a:r>
            <a:r>
              <a:rPr lang="ru-RU" sz="2400" b="1" spc="-10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области</a:t>
            </a:r>
            <a:r>
              <a:rPr lang="ru-RU" sz="2400" b="1" spc="-10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ru-RU" sz="2400" b="1" spc="-100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на </a:t>
            </a:r>
            <a:r>
              <a:rPr lang="ru-RU" sz="2400" b="1" spc="-10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2025 </a:t>
            </a:r>
            <a:r>
              <a:rPr lang="ru-RU" sz="2400" b="1" spc="-100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год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5104517" y="2003648"/>
            <a:ext cx="197307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cap="all" dirty="0" smtClean="0">
                <a:ln w="9000" cmpd="sng">
                  <a:solidFill>
                    <a:sysClr val="windowText" lastClr="000000"/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  <a:ea typeface="+mj-ea"/>
                <a:cs typeface="+mj-cs"/>
              </a:rPr>
              <a:t>2025 </a:t>
            </a:r>
            <a:r>
              <a:rPr lang="ru-RU" sz="2800" b="1" cap="all" dirty="0">
                <a:ln w="9000" cmpd="sng">
                  <a:solidFill>
                    <a:sysClr val="windowText" lastClr="000000"/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  <a:ea typeface="+mj-ea"/>
                <a:cs typeface="+mj-cs"/>
              </a:rPr>
              <a:t>год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4566938" y="3426553"/>
            <a:ext cx="324036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cap="all" dirty="0" smtClean="0">
                <a:ln w="9000" cmpd="sng">
                  <a:solidFill>
                    <a:sysClr val="windowText" lastClr="000000"/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  <a:ea typeface="+mj-ea"/>
                <a:cs typeface="+mj-cs"/>
              </a:rPr>
              <a:t>244 951,70 тыс. </a:t>
            </a:r>
            <a:r>
              <a:rPr lang="ru-RU" sz="2400" b="1" cap="all" dirty="0">
                <a:ln w="9000" cmpd="sng">
                  <a:solidFill>
                    <a:sysClr val="windowText" lastClr="000000"/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  <a:ea typeface="+mj-ea"/>
                <a:cs typeface="+mj-cs"/>
              </a:rPr>
              <a:t>руб.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2533976" y="5291349"/>
            <a:ext cx="324036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cap="all" dirty="0" smtClean="0">
                <a:ln w="9000" cmpd="sng">
                  <a:solidFill>
                    <a:sysClr val="windowText" lastClr="000000"/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  <a:ea typeface="+mj-ea"/>
                <a:cs typeface="+mj-cs"/>
              </a:rPr>
              <a:t>70 208,50 тыс. </a:t>
            </a:r>
            <a:r>
              <a:rPr lang="ru-RU" sz="2400" b="1" cap="all" dirty="0">
                <a:ln w="9000" cmpd="sng">
                  <a:solidFill>
                    <a:sysClr val="windowText" lastClr="000000"/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  <a:ea typeface="+mj-ea"/>
                <a:cs typeface="+mj-cs"/>
              </a:rPr>
              <a:t>руб.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6862350" y="5217923"/>
            <a:ext cx="359838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cap="all" dirty="0" smtClean="0">
                <a:ln w="9000" cmpd="sng">
                  <a:solidFill>
                    <a:sysClr val="windowText" lastClr="000000"/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  <a:ea typeface="+mj-ea"/>
                <a:cs typeface="+mj-cs"/>
              </a:rPr>
              <a:t>174 743,20 тыс. </a:t>
            </a:r>
            <a:r>
              <a:rPr lang="ru-RU" sz="2400" b="1" cap="all" dirty="0">
                <a:ln w="9000" cmpd="sng">
                  <a:solidFill>
                    <a:sysClr val="windowText" lastClr="000000"/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  <a:ea typeface="+mj-ea"/>
                <a:cs typeface="+mj-cs"/>
              </a:rPr>
              <a:t>руб.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1794635" y="5874081"/>
            <a:ext cx="413677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>
                <a:ln w="1905">
                  <a:solidFill>
                    <a:schemeClr val="bg2">
                      <a:lumMod val="50000"/>
                    </a:schemeClr>
                  </a:solidFill>
                </a:ln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за счет средств </a:t>
            </a:r>
            <a:r>
              <a:rPr lang="ru-RU" sz="2000" dirty="0" smtClean="0">
                <a:ln w="1905">
                  <a:solidFill>
                    <a:schemeClr val="bg2">
                      <a:lumMod val="50000"/>
                    </a:schemeClr>
                  </a:solidFill>
                </a:ln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местного </a:t>
            </a:r>
            <a:r>
              <a:rPr lang="ru-RU" sz="2000" dirty="0">
                <a:ln w="1905">
                  <a:solidFill>
                    <a:schemeClr val="bg2">
                      <a:lumMod val="50000"/>
                    </a:schemeClr>
                  </a:solidFill>
                </a:ln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бюджета</a:t>
            </a:r>
            <a:endParaRPr lang="ru-RU" sz="2000" dirty="0"/>
          </a:p>
        </p:txBody>
      </p:sp>
      <p:sp>
        <p:nvSpPr>
          <p:cNvPr id="26" name="Прямоугольник 25"/>
          <p:cNvSpPr/>
          <p:nvPr/>
        </p:nvSpPr>
        <p:spPr>
          <a:xfrm>
            <a:off x="6312024" y="5874081"/>
            <a:ext cx="448071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>
                <a:ln w="1905">
                  <a:solidFill>
                    <a:schemeClr val="bg2">
                      <a:lumMod val="50000"/>
                    </a:schemeClr>
                  </a:solidFill>
                </a:ln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за счет средств областного бюджета</a:t>
            </a:r>
            <a:endParaRPr lang="ru-RU" sz="2000" dirty="0"/>
          </a:p>
        </p:txBody>
      </p:sp>
      <p:pic>
        <p:nvPicPr>
          <p:cNvPr id="27" name="Picture 4" descr="https://yt3.ggpht.com/-WDIscfr_fP8/AAAAAAAAAAI/AAAAAAAAAAA/ePcljXXzU4g/s900-c-k-no-mo-rj-c0xffffff/photo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4635" y="1952507"/>
            <a:ext cx="2835352" cy="2835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6" descr="http://komsomolrf.su/images/news/2013/2013-03-11-b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DFFFE"/>
              </a:clrFrom>
              <a:clrTo>
                <a:srgbClr val="FD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2728" y="1952507"/>
            <a:ext cx="3010049" cy="2519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TextBox 28"/>
          <p:cNvSpPr txBox="1"/>
          <p:nvPr/>
        </p:nvSpPr>
        <p:spPr>
          <a:xfrm>
            <a:off x="2194256" y="2937983"/>
            <a:ext cx="166202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/>
              <a:t>Бюджет </a:t>
            </a:r>
            <a:r>
              <a:rPr lang="ru-RU" sz="1600" b="1" spc="-100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Усольского муниципального </a:t>
            </a:r>
            <a:r>
              <a:rPr lang="ru-RU" sz="1600" b="1" spc="-10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района</a:t>
            </a:r>
            <a:endParaRPr lang="ru-RU" sz="1600" b="1" spc="-100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8013678" y="3332473"/>
            <a:ext cx="216024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/>
              <a:t>Бюджет поселений </a:t>
            </a:r>
            <a:r>
              <a:rPr lang="ru-RU" sz="1600" b="1" dirty="0" smtClean="0"/>
              <a:t>Усольского муниципального района</a:t>
            </a:r>
            <a:endParaRPr lang="ru-RU" sz="1600" b="1" dirty="0"/>
          </a:p>
        </p:txBody>
      </p:sp>
      <p:sp>
        <p:nvSpPr>
          <p:cNvPr id="31" name="Стрелка вправо 30"/>
          <p:cNvSpPr/>
          <p:nvPr/>
        </p:nvSpPr>
        <p:spPr>
          <a:xfrm>
            <a:off x="5087617" y="2954685"/>
            <a:ext cx="1989976" cy="415498"/>
          </a:xfrm>
          <a:prstGeom prst="righ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2" name="Picture 10" descr="https://st.depositphotos.com/1000407/3152/v/950/depositphotos_31521423-stock-illustration-red-arrow.jpg"/>
          <p:cNvPicPr>
            <a:picLocks noChangeAspect="1" noChangeArrowheads="1"/>
          </p:cNvPicPr>
          <p:nvPr/>
        </p:nvPicPr>
        <p:blipFill rotWithShape="1"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659"/>
          <a:stretch/>
        </p:blipFill>
        <p:spPr bwMode="auto">
          <a:xfrm rot="694658" flipV="1">
            <a:off x="6341124" y="4122745"/>
            <a:ext cx="1183684" cy="1104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10" descr="https://st.depositphotos.com/1000407/3152/v/950/depositphotos_31521423-stock-illustration-red-arrow.jpg"/>
          <p:cNvPicPr>
            <a:picLocks noChangeAspect="1" noChangeArrowheads="1"/>
          </p:cNvPicPr>
          <p:nvPr/>
        </p:nvPicPr>
        <p:blipFill rotWithShape="1"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659"/>
          <a:stretch/>
        </p:blipFill>
        <p:spPr bwMode="auto">
          <a:xfrm rot="20461593" flipH="1" flipV="1">
            <a:off x="4887085" y="4122744"/>
            <a:ext cx="1053017" cy="1104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500521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Рисунок 3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05343" cy="936104"/>
          </a:xfrm>
          <a:prstGeom prst="rect">
            <a:avLst/>
          </a:prstGeom>
        </p:spPr>
      </p:pic>
      <p:sp>
        <p:nvSpPr>
          <p:cNvPr id="32" name="TextBox 4"/>
          <p:cNvSpPr txBox="1">
            <a:spLocks noChangeArrowheads="1"/>
          </p:cNvSpPr>
          <p:nvPr/>
        </p:nvSpPr>
        <p:spPr bwMode="auto">
          <a:xfrm>
            <a:off x="1812925" y="198438"/>
            <a:ext cx="8642350" cy="985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7086" tIns="43543" rIns="87086" bIns="43543">
            <a:spAutoFit/>
          </a:bodyPr>
          <a:lstStyle>
            <a:lvl1pPr defTabSz="1028700"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36613" indent="-322263" defTabSz="1028700">
              <a:spcBef>
                <a:spcPct val="20000"/>
              </a:spcBef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85875" indent="-257175" defTabSz="1028700"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800225" indent="-257175" defTabSz="1028700">
              <a:spcBef>
                <a:spcPct val="20000"/>
              </a:spcBef>
              <a:buFont typeface="Wingdings" panose="05000000000000000000" pitchFamily="2" charset="2"/>
              <a:buChar char="§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314575" indent="-257175" defTabSz="1028700"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771775" indent="-257175" defTabSz="10287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228975" indent="-257175" defTabSz="10287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686175" indent="-257175" defTabSz="10287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143375" indent="-257175" defTabSz="10287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ru-RU" sz="1947" b="1" dirty="0">
                <a:solidFill>
                  <a:srgbClr val="660033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МЕЖБЮДЖЕТНЫЕ ТРАНСФЕРТЫ ОБЩЕГО ХАРАКТЕРА БЮДЖЕТАМ СУБЪЕКТОВ РОССИЙСКОЙ ФЕДЕРАЦИИ И МУНИЦИПАЛЬНЫХ ОБРАЗОВАНИЙ</a:t>
            </a:r>
          </a:p>
        </p:txBody>
      </p:sp>
      <p:sp>
        <p:nvSpPr>
          <p:cNvPr id="33" name="TextBox 1"/>
          <p:cNvSpPr txBox="1">
            <a:spLocks noChangeArrowheads="1"/>
          </p:cNvSpPr>
          <p:nvPr/>
        </p:nvSpPr>
        <p:spPr bwMode="auto">
          <a:xfrm>
            <a:off x="2066925" y="1219200"/>
            <a:ext cx="7561263" cy="38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7086" tIns="43543" rIns="87086" bIns="43543">
            <a:spAutoFit/>
          </a:bodyPr>
          <a:lstStyle>
            <a:lvl1pPr defTabSz="1028700"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36613" indent="-322263" defTabSz="1028700">
              <a:spcBef>
                <a:spcPct val="20000"/>
              </a:spcBef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85875" indent="-257175" defTabSz="1028700"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800225" indent="-257175" defTabSz="1028700">
              <a:spcBef>
                <a:spcPct val="20000"/>
              </a:spcBef>
              <a:buFont typeface="Wingdings" panose="05000000000000000000" pitchFamily="2" charset="2"/>
              <a:buChar char="§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314575" indent="-257175" defTabSz="1028700"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771775" indent="-257175" defTabSz="10287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228975" indent="-257175" defTabSz="10287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686175" indent="-257175" defTabSz="10287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143375" indent="-257175" defTabSz="10287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ru-RU" sz="1947" b="1" dirty="0">
                <a:solidFill>
                  <a:srgbClr val="660066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Расходы за </a:t>
            </a:r>
            <a:r>
              <a:rPr lang="ru-RU" sz="1947" b="1" dirty="0" smtClean="0">
                <a:solidFill>
                  <a:srgbClr val="660066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2025 </a:t>
            </a:r>
            <a:r>
              <a:rPr lang="ru-RU" sz="1947" b="1" dirty="0">
                <a:solidFill>
                  <a:srgbClr val="660066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год составили </a:t>
            </a:r>
            <a:r>
              <a:rPr lang="ru-RU" sz="1947" b="1" dirty="0" smtClean="0">
                <a:solidFill>
                  <a:srgbClr val="660066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244 951,70 тыс</a:t>
            </a:r>
            <a:r>
              <a:rPr lang="ru-RU" sz="1947" b="1" dirty="0">
                <a:solidFill>
                  <a:srgbClr val="660066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. рублей.  </a:t>
            </a:r>
          </a:p>
        </p:txBody>
      </p:sp>
      <p:sp>
        <p:nvSpPr>
          <p:cNvPr id="35" name="TextBox 6"/>
          <p:cNvSpPr txBox="1">
            <a:spLocks noChangeArrowheads="1"/>
          </p:cNvSpPr>
          <p:nvPr/>
        </p:nvSpPr>
        <p:spPr bwMode="auto">
          <a:xfrm>
            <a:off x="1472407" y="1608138"/>
            <a:ext cx="8748712" cy="4227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7086" tIns="43543" rIns="87086" bIns="43543">
            <a:spAutoFit/>
          </a:bodyPr>
          <a:lstStyle>
            <a:lvl1pPr defTabSz="1028700">
              <a:spcBef>
                <a:spcPct val="20000"/>
              </a:spcBef>
              <a:buClr>
                <a:srgbClr val="DD7E0E"/>
              </a:buClr>
              <a:buSzPct val="80000"/>
              <a:buFont typeface="Wingdings" panose="05000000000000000000" pitchFamily="2" charset="2"/>
              <a:buChar char="§"/>
              <a:tabLst>
                <a:tab pos="179388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36613" indent="-322263" defTabSz="1028700">
              <a:spcBef>
                <a:spcPct val="20000"/>
              </a:spcBef>
              <a:buClr>
                <a:srgbClr val="DD7E0E"/>
              </a:buClr>
              <a:buFont typeface="Arial" panose="020B0604020202020204" pitchFamily="34" charset="0"/>
              <a:buChar char="–"/>
              <a:defRPr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85875" indent="-257175" defTabSz="1028700">
              <a:spcBef>
                <a:spcPct val="20000"/>
              </a:spcBef>
              <a:buClr>
                <a:srgbClr val="DD7E0E"/>
              </a:buClr>
              <a:buFont typeface="Arial" panose="020B0604020202020204" pitchFamily="34" charset="0"/>
              <a:buChar char="•"/>
              <a:defRPr sz="16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800225" indent="-257175" defTabSz="102870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314575" indent="-257175" defTabSz="1028700">
              <a:spcBef>
                <a:spcPct val="20000"/>
              </a:spcBef>
              <a:buFont typeface="Arial" panose="020B0604020202020204" pitchFamily="34" charset="0"/>
              <a:buChar char="»"/>
              <a:defRPr sz="12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771775" indent="-257175" defTabSz="10287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2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228975" indent="-257175" defTabSz="10287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2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686175" indent="-257175" defTabSz="10287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2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143375" indent="-257175" defTabSz="10287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2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sz="1300" dirty="0">
                <a:solidFill>
                  <a:srgbClr val="000000"/>
                </a:solidFill>
                <a:latin typeface="Calibri" panose="020F0502020204030204" pitchFamily="34" charset="0"/>
              </a:rPr>
              <a:t>Расходы направлены на предоставление межбюджетных трансфертов поселениям района в виде дотации на выравнивание бюджетной обеспеченности в сумме </a:t>
            </a:r>
            <a:r>
              <a:rPr lang="ru-RU" sz="1300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202 763,20 </a:t>
            </a:r>
            <a:r>
              <a:rPr lang="ru-RU" sz="1500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тыс</a:t>
            </a:r>
            <a:r>
              <a:rPr lang="ru-RU" sz="1500" b="1" dirty="0">
                <a:solidFill>
                  <a:srgbClr val="000000"/>
                </a:solidFill>
                <a:latin typeface="Calibri" panose="020F0502020204030204" pitchFamily="34" charset="0"/>
              </a:rPr>
              <a:t>. рублей</a:t>
            </a:r>
          </a:p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sz="1300" dirty="0">
              <a:solidFill>
                <a:srgbClr val="000000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sz="1200" b="1" dirty="0" err="1">
                <a:solidFill>
                  <a:srgbClr val="000000"/>
                </a:solidFill>
              </a:rPr>
              <a:t>Новомальтинское</a:t>
            </a:r>
            <a:r>
              <a:rPr lang="ru-RU" sz="1200" b="1" dirty="0">
                <a:solidFill>
                  <a:srgbClr val="000000"/>
                </a:solidFill>
              </a:rPr>
              <a:t> МО – </a:t>
            </a:r>
            <a:r>
              <a:rPr lang="ru-RU" sz="1200" b="1" dirty="0" smtClean="0">
                <a:solidFill>
                  <a:srgbClr val="000000"/>
                </a:solidFill>
              </a:rPr>
              <a:t>18 548,40 тыс</a:t>
            </a:r>
            <a:r>
              <a:rPr lang="ru-RU" sz="1200" b="1" dirty="0">
                <a:solidFill>
                  <a:srgbClr val="000000"/>
                </a:solidFill>
              </a:rPr>
              <a:t>. рублей;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sz="1200" b="1" dirty="0">
              <a:solidFill>
                <a:srgbClr val="000000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sz="1200" b="1" dirty="0" err="1">
                <a:solidFill>
                  <a:srgbClr val="000000"/>
                </a:solidFill>
              </a:rPr>
              <a:t>Новожилкинское</a:t>
            </a:r>
            <a:r>
              <a:rPr lang="ru-RU" sz="1200" b="1" dirty="0">
                <a:solidFill>
                  <a:srgbClr val="000000"/>
                </a:solidFill>
              </a:rPr>
              <a:t> МО – </a:t>
            </a:r>
            <a:r>
              <a:rPr lang="ru-RU" sz="1200" b="1" dirty="0" smtClean="0">
                <a:solidFill>
                  <a:srgbClr val="000000"/>
                </a:solidFill>
              </a:rPr>
              <a:t>20 775,10 тыс</a:t>
            </a:r>
            <a:r>
              <a:rPr lang="ru-RU" sz="1200" b="1" dirty="0">
                <a:solidFill>
                  <a:srgbClr val="000000"/>
                </a:solidFill>
              </a:rPr>
              <a:t>. рублей;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sz="1200" b="1" dirty="0">
              <a:solidFill>
                <a:srgbClr val="000000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sz="1200" b="1" dirty="0" err="1">
                <a:solidFill>
                  <a:srgbClr val="000000"/>
                </a:solidFill>
              </a:rPr>
              <a:t>Большееланское</a:t>
            </a:r>
            <a:r>
              <a:rPr lang="ru-RU" sz="1200" b="1" dirty="0">
                <a:solidFill>
                  <a:srgbClr val="000000"/>
                </a:solidFill>
              </a:rPr>
              <a:t> МО – </a:t>
            </a:r>
            <a:r>
              <a:rPr lang="ru-RU" sz="1200" b="1" dirty="0" smtClean="0">
                <a:solidFill>
                  <a:srgbClr val="000000"/>
                </a:solidFill>
              </a:rPr>
              <a:t>25 220,60 тыс</a:t>
            </a:r>
            <a:r>
              <a:rPr lang="ru-RU" sz="1200" b="1" dirty="0">
                <a:solidFill>
                  <a:srgbClr val="000000"/>
                </a:solidFill>
              </a:rPr>
              <a:t>. рублей;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sz="1200" b="1" dirty="0">
              <a:solidFill>
                <a:srgbClr val="000000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sz="1200" b="1" dirty="0" err="1">
                <a:solidFill>
                  <a:srgbClr val="000000"/>
                </a:solidFill>
              </a:rPr>
              <a:t>Раздольинское</a:t>
            </a:r>
            <a:r>
              <a:rPr lang="ru-RU" sz="1200" b="1" dirty="0">
                <a:solidFill>
                  <a:srgbClr val="000000"/>
                </a:solidFill>
              </a:rPr>
              <a:t> МО – </a:t>
            </a:r>
            <a:r>
              <a:rPr lang="ru-RU" sz="1200" b="1" dirty="0" smtClean="0">
                <a:solidFill>
                  <a:srgbClr val="000000"/>
                </a:solidFill>
              </a:rPr>
              <a:t>23 701,30 тыс</a:t>
            </a:r>
            <a:r>
              <a:rPr lang="ru-RU" sz="1200" b="1" dirty="0">
                <a:solidFill>
                  <a:srgbClr val="000000"/>
                </a:solidFill>
              </a:rPr>
              <a:t>. рублей;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sz="1200" b="1" dirty="0">
              <a:solidFill>
                <a:srgbClr val="000000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sz="1200" b="1" dirty="0" err="1">
                <a:solidFill>
                  <a:srgbClr val="000000"/>
                </a:solidFill>
              </a:rPr>
              <a:t>Тальянское</a:t>
            </a:r>
            <a:r>
              <a:rPr lang="ru-RU" sz="1200" b="1" dirty="0">
                <a:solidFill>
                  <a:srgbClr val="000000"/>
                </a:solidFill>
              </a:rPr>
              <a:t> МО – </a:t>
            </a:r>
            <a:r>
              <a:rPr lang="ru-RU" sz="1200" b="1" dirty="0" smtClean="0">
                <a:solidFill>
                  <a:srgbClr val="000000"/>
                </a:solidFill>
              </a:rPr>
              <a:t>18 204,70 тыс</a:t>
            </a:r>
            <a:r>
              <a:rPr lang="ru-RU" sz="1200" b="1" dirty="0">
                <a:solidFill>
                  <a:srgbClr val="000000"/>
                </a:solidFill>
              </a:rPr>
              <a:t>. рублей;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sz="1200" b="1" dirty="0">
              <a:solidFill>
                <a:srgbClr val="000000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sz="1200" b="1" dirty="0" err="1">
                <a:solidFill>
                  <a:srgbClr val="000000"/>
                </a:solidFill>
              </a:rPr>
              <a:t>Мишелевское</a:t>
            </a:r>
            <a:r>
              <a:rPr lang="ru-RU" sz="1200" b="1" dirty="0">
                <a:solidFill>
                  <a:srgbClr val="000000"/>
                </a:solidFill>
              </a:rPr>
              <a:t> МО – </a:t>
            </a:r>
            <a:r>
              <a:rPr lang="ru-RU" sz="1200" b="1" dirty="0" smtClean="0">
                <a:solidFill>
                  <a:srgbClr val="000000"/>
                </a:solidFill>
              </a:rPr>
              <a:t>23 171,80 тыс</a:t>
            </a:r>
            <a:r>
              <a:rPr lang="ru-RU" sz="1200" b="1" dirty="0">
                <a:solidFill>
                  <a:srgbClr val="000000"/>
                </a:solidFill>
              </a:rPr>
              <a:t>. рублей;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sz="1200" b="1" dirty="0">
              <a:solidFill>
                <a:srgbClr val="000000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sz="1200" b="1" dirty="0" err="1">
                <a:solidFill>
                  <a:srgbClr val="000000"/>
                </a:solidFill>
              </a:rPr>
              <a:t>Тайтурское</a:t>
            </a:r>
            <a:r>
              <a:rPr lang="ru-RU" sz="1200" b="1" dirty="0">
                <a:solidFill>
                  <a:srgbClr val="000000"/>
                </a:solidFill>
              </a:rPr>
              <a:t> МО </a:t>
            </a:r>
            <a:r>
              <a:rPr lang="ru-RU" sz="1200" b="1" dirty="0" smtClean="0">
                <a:solidFill>
                  <a:srgbClr val="000000"/>
                </a:solidFill>
              </a:rPr>
              <a:t>– 19 597,00 тыс</a:t>
            </a:r>
            <a:r>
              <a:rPr lang="ru-RU" sz="1200" b="1" dirty="0">
                <a:solidFill>
                  <a:srgbClr val="000000"/>
                </a:solidFill>
              </a:rPr>
              <a:t>. рублей;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sz="1200" b="1" dirty="0">
              <a:solidFill>
                <a:srgbClr val="000000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sz="1200" b="1" dirty="0" err="1">
                <a:solidFill>
                  <a:srgbClr val="000000"/>
                </a:solidFill>
              </a:rPr>
              <a:t>Тельминское</a:t>
            </a:r>
            <a:r>
              <a:rPr lang="ru-RU" sz="1200" b="1" dirty="0">
                <a:solidFill>
                  <a:srgbClr val="000000"/>
                </a:solidFill>
              </a:rPr>
              <a:t> МО – </a:t>
            </a:r>
            <a:r>
              <a:rPr lang="ru-RU" sz="1200" b="1" dirty="0" smtClean="0">
                <a:solidFill>
                  <a:srgbClr val="000000"/>
                </a:solidFill>
              </a:rPr>
              <a:t>19 528,80 тыс</a:t>
            </a:r>
            <a:r>
              <a:rPr lang="ru-RU" sz="1200" b="1" dirty="0">
                <a:solidFill>
                  <a:srgbClr val="000000"/>
                </a:solidFill>
              </a:rPr>
              <a:t>. рублей;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sz="1200" b="1" dirty="0">
              <a:solidFill>
                <a:srgbClr val="000000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sz="1200" b="1" dirty="0">
                <a:solidFill>
                  <a:srgbClr val="000000"/>
                </a:solidFill>
              </a:rPr>
              <a:t>Сосновское МО – </a:t>
            </a:r>
            <a:r>
              <a:rPr lang="ru-RU" sz="1200" b="1" dirty="0" smtClean="0">
                <a:solidFill>
                  <a:srgbClr val="000000"/>
                </a:solidFill>
              </a:rPr>
              <a:t>17 389,20 тыс</a:t>
            </a:r>
            <a:r>
              <a:rPr lang="ru-RU" sz="1200" b="1" dirty="0">
                <a:solidFill>
                  <a:srgbClr val="000000"/>
                </a:solidFill>
              </a:rPr>
              <a:t>. рублей;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sz="1200" b="1" dirty="0">
              <a:solidFill>
                <a:srgbClr val="000000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sz="1200" b="1" dirty="0">
                <a:solidFill>
                  <a:srgbClr val="000000"/>
                </a:solidFill>
              </a:rPr>
              <a:t>Железнодорожное МО – </a:t>
            </a:r>
            <a:r>
              <a:rPr lang="ru-RU" sz="1200" b="1" dirty="0" smtClean="0">
                <a:solidFill>
                  <a:srgbClr val="000000"/>
                </a:solidFill>
              </a:rPr>
              <a:t>16 626,30 тыс</a:t>
            </a:r>
            <a:r>
              <a:rPr lang="ru-RU" sz="1200" b="1" dirty="0">
                <a:solidFill>
                  <a:srgbClr val="000000"/>
                </a:solidFill>
              </a:rPr>
              <a:t>. </a:t>
            </a:r>
            <a:r>
              <a:rPr lang="ru-RU" sz="1200" b="1" dirty="0" smtClean="0">
                <a:solidFill>
                  <a:srgbClr val="000000"/>
                </a:solidFill>
              </a:rPr>
              <a:t>рублей</a:t>
            </a:r>
            <a:r>
              <a:rPr lang="ru-RU" sz="1200" b="1" dirty="0">
                <a:solidFill>
                  <a:srgbClr val="000000"/>
                </a:solidFill>
              </a:rPr>
              <a:t>.</a:t>
            </a:r>
          </a:p>
        </p:txBody>
      </p:sp>
      <p:graphicFrame>
        <p:nvGraphicFramePr>
          <p:cNvPr id="36" name="Диаграмма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92277376"/>
              </p:ext>
            </p:extLst>
          </p:nvPr>
        </p:nvGraphicFramePr>
        <p:xfrm>
          <a:off x="5846763" y="2163763"/>
          <a:ext cx="6227762" cy="3976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85" name="Лист" r:id="rId4" imgW="6229350" imgH="3981450" progId="Excel.Sheet.8">
                  <p:embed/>
                </p:oleObj>
              </mc:Choice>
              <mc:Fallback>
                <p:oleObj name="Лист" r:id="rId4" imgW="6229350" imgH="3981450" progId="Excel.Sheet.8">
                  <p:embed/>
                  <p:pic>
                    <p:nvPicPr>
                      <p:cNvPr id="30726" name="Диаграмма 2"/>
                      <p:cNvPicPr>
                        <a:picLocks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46763" y="2163763"/>
                        <a:ext cx="6227762" cy="39766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467848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Рисунок 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05343" cy="936104"/>
          </a:xfrm>
          <a:prstGeom prst="rect">
            <a:avLst/>
          </a:prstGeom>
        </p:spPr>
      </p:pic>
      <p:sp>
        <p:nvSpPr>
          <p:cNvPr id="27" name="TextBox 4"/>
          <p:cNvSpPr txBox="1">
            <a:spLocks noChangeArrowheads="1"/>
          </p:cNvSpPr>
          <p:nvPr/>
        </p:nvSpPr>
        <p:spPr bwMode="auto">
          <a:xfrm>
            <a:off x="1779588" y="255588"/>
            <a:ext cx="8640762" cy="98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7086" tIns="43543" rIns="87086" bIns="43543">
            <a:spAutoFit/>
          </a:bodyPr>
          <a:lstStyle>
            <a:lvl1pPr defTabSz="1028700"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3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36613" indent="-322263" defTabSz="1028700">
              <a:spcBef>
                <a:spcPct val="20000"/>
              </a:spcBef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85875" indent="-257175" defTabSz="1028700"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800225" indent="-257175" defTabSz="1028700">
              <a:spcBef>
                <a:spcPct val="20000"/>
              </a:spcBef>
              <a:buFont typeface="Wingdings" panose="05000000000000000000" pitchFamily="2" charset="2"/>
              <a:buChar char="§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314575" indent="-257175" defTabSz="1028700"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771775" indent="-257175" defTabSz="10287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228975" indent="-257175" defTabSz="10287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686175" indent="-257175" defTabSz="10287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143375" indent="-257175" defTabSz="10287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ru-RU" sz="1947" b="1" dirty="0">
                <a:solidFill>
                  <a:srgbClr val="660033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МЕЖБЮДЖЕТНЫЕ ТРАНСФЕРТЫ ОБЩЕГО ХАРАКТЕРА БЮДЖЕТАМ СУБЪЕКТОВ РОССИЙСКОЙ ФЕДЕРАЦИИ И МУНИЦИПАЛЬНЫХ ОБРАЗОВАНИЙ</a:t>
            </a:r>
          </a:p>
        </p:txBody>
      </p:sp>
      <p:sp>
        <p:nvSpPr>
          <p:cNvPr id="28" name="TextBox 6"/>
          <p:cNvSpPr txBox="1">
            <a:spLocks noChangeArrowheads="1"/>
          </p:cNvSpPr>
          <p:nvPr/>
        </p:nvSpPr>
        <p:spPr bwMode="auto">
          <a:xfrm>
            <a:off x="1482445" y="1180260"/>
            <a:ext cx="8713787" cy="6381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7086" tIns="43543" rIns="87086" bIns="43543">
            <a:spAutoFit/>
          </a:bodyPr>
          <a:lstStyle>
            <a:lvl1pPr defTabSz="1028700">
              <a:spcBef>
                <a:spcPct val="20000"/>
              </a:spcBef>
              <a:buClr>
                <a:srgbClr val="DD7E0E"/>
              </a:buClr>
              <a:buSzPct val="80000"/>
              <a:buFont typeface="Wingdings" panose="05000000000000000000" pitchFamily="2" charset="2"/>
              <a:buChar char="§"/>
              <a:tabLst>
                <a:tab pos="179388" algn="l"/>
              </a:tabLst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36613" indent="-322263" defTabSz="1028700">
              <a:spcBef>
                <a:spcPct val="20000"/>
              </a:spcBef>
              <a:buClr>
                <a:srgbClr val="DD7E0E"/>
              </a:buClr>
              <a:buFont typeface="Arial" panose="020B0604020202020204" pitchFamily="34" charset="0"/>
              <a:buChar char="–"/>
              <a:defRPr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85875" indent="-257175" defTabSz="1028700">
              <a:spcBef>
                <a:spcPct val="20000"/>
              </a:spcBef>
              <a:buClr>
                <a:srgbClr val="DD7E0E"/>
              </a:buClr>
              <a:buFont typeface="Arial" panose="020B0604020202020204" pitchFamily="34" charset="0"/>
              <a:buChar char="•"/>
              <a:defRPr sz="16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800225" indent="-257175" defTabSz="1028700">
              <a:spcBef>
                <a:spcPct val="20000"/>
              </a:spcBef>
              <a:buFont typeface="Arial" panose="020B0604020202020204" pitchFamily="34" charset="0"/>
              <a:buChar char="–"/>
              <a:defRPr sz="14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314575" indent="-257175" defTabSz="1028700">
              <a:spcBef>
                <a:spcPct val="20000"/>
              </a:spcBef>
              <a:buFont typeface="Arial" panose="020B0604020202020204" pitchFamily="34" charset="0"/>
              <a:buChar char="»"/>
              <a:defRPr sz="12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771775" indent="-257175" defTabSz="10287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2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228975" indent="-257175" defTabSz="10287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2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686175" indent="-257175" defTabSz="10287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2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143375" indent="-257175" defTabSz="10287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2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ru-RU" sz="1800" dirty="0">
                <a:solidFill>
                  <a:srgbClr val="660066"/>
                </a:solidFill>
                <a:latin typeface="Calibri" panose="020F0502020204030204" pitchFamily="34" charset="0"/>
              </a:rPr>
              <a:t>Расходы по прочим межбюджетным трансфертам выполнены </a:t>
            </a:r>
          </a:p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ru-RU" sz="1800" dirty="0">
                <a:solidFill>
                  <a:srgbClr val="660066"/>
                </a:solidFill>
                <a:latin typeface="Calibri" panose="020F0502020204030204" pitchFamily="34" charset="0"/>
              </a:rPr>
              <a:t>на </a:t>
            </a:r>
            <a:r>
              <a:rPr lang="ru-RU" sz="1800" b="1" dirty="0" smtClean="0">
                <a:solidFill>
                  <a:srgbClr val="660066"/>
                </a:solidFill>
                <a:latin typeface="Calibri" panose="020F0502020204030204" pitchFamily="34" charset="0"/>
              </a:rPr>
              <a:t>42 188,50 тыс</a:t>
            </a:r>
            <a:r>
              <a:rPr lang="ru-RU" sz="1800" b="1" dirty="0">
                <a:solidFill>
                  <a:srgbClr val="660066"/>
                </a:solidFill>
                <a:latin typeface="Calibri" panose="020F0502020204030204" pitchFamily="34" charset="0"/>
              </a:rPr>
              <a:t>. рублей в том числе:</a:t>
            </a:r>
          </a:p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endParaRPr lang="ru-RU" sz="1200" b="1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endParaRPr lang="ru-RU" sz="1200" b="1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ru-RU" sz="1200" b="1" dirty="0" err="1">
                <a:solidFill>
                  <a:srgbClr val="000000"/>
                </a:solidFill>
              </a:rPr>
              <a:t>Большееланское</a:t>
            </a:r>
            <a:r>
              <a:rPr lang="ru-RU" sz="1200" b="1" dirty="0">
                <a:solidFill>
                  <a:srgbClr val="000000"/>
                </a:solidFill>
              </a:rPr>
              <a:t> МО – </a:t>
            </a:r>
            <a:r>
              <a:rPr lang="ru-RU" sz="1200" b="1" dirty="0" smtClean="0">
                <a:solidFill>
                  <a:srgbClr val="000000"/>
                </a:solidFill>
              </a:rPr>
              <a:t>2 532,60 тыс</a:t>
            </a:r>
            <a:r>
              <a:rPr lang="ru-RU" sz="1200" b="1" dirty="0">
                <a:solidFill>
                  <a:srgbClr val="000000"/>
                </a:solidFill>
              </a:rPr>
              <a:t>. рублей;</a:t>
            </a:r>
          </a:p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endParaRPr lang="ru-RU" sz="1200" b="1" dirty="0">
              <a:solidFill>
                <a:srgbClr val="000000"/>
              </a:solidFill>
            </a:endParaRPr>
          </a:p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ru-RU" sz="1200" b="1" dirty="0">
                <a:solidFill>
                  <a:srgbClr val="000000"/>
                </a:solidFill>
              </a:rPr>
              <a:t>Железнодорожное МО – </a:t>
            </a:r>
            <a:r>
              <a:rPr lang="ru-RU" sz="1200" b="1" dirty="0" smtClean="0">
                <a:solidFill>
                  <a:srgbClr val="000000"/>
                </a:solidFill>
              </a:rPr>
              <a:t>495,54 тыс</a:t>
            </a:r>
            <a:r>
              <a:rPr lang="ru-RU" sz="1200" b="1" dirty="0">
                <a:solidFill>
                  <a:srgbClr val="000000"/>
                </a:solidFill>
              </a:rPr>
              <a:t>. рублей;</a:t>
            </a:r>
          </a:p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endParaRPr lang="ru-RU" sz="1200" b="1" dirty="0">
              <a:solidFill>
                <a:srgbClr val="000000"/>
              </a:solidFill>
            </a:endParaRPr>
          </a:p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ru-RU" sz="1200" b="1" dirty="0" err="1">
                <a:solidFill>
                  <a:srgbClr val="000000"/>
                </a:solidFill>
              </a:rPr>
              <a:t>Раздольинское</a:t>
            </a:r>
            <a:r>
              <a:rPr lang="ru-RU" sz="1200" b="1" dirty="0">
                <a:solidFill>
                  <a:srgbClr val="000000"/>
                </a:solidFill>
              </a:rPr>
              <a:t> МО – </a:t>
            </a:r>
            <a:r>
              <a:rPr lang="ru-RU" sz="1200" b="1" dirty="0" smtClean="0">
                <a:solidFill>
                  <a:srgbClr val="000000"/>
                </a:solidFill>
              </a:rPr>
              <a:t>6 544,90 тыс</a:t>
            </a:r>
            <a:r>
              <a:rPr lang="ru-RU" sz="1200" b="1" dirty="0">
                <a:solidFill>
                  <a:srgbClr val="000000"/>
                </a:solidFill>
              </a:rPr>
              <a:t>. рублей;                                   </a:t>
            </a:r>
          </a:p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endParaRPr lang="ru-RU" sz="1200" b="1" dirty="0">
              <a:solidFill>
                <a:srgbClr val="000000"/>
              </a:solidFill>
            </a:endParaRPr>
          </a:p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ru-RU" sz="1200" b="1" dirty="0">
                <a:solidFill>
                  <a:srgbClr val="000000"/>
                </a:solidFill>
              </a:rPr>
              <a:t>Сосновское МО – </a:t>
            </a:r>
            <a:r>
              <a:rPr lang="ru-RU" sz="1200" b="1" dirty="0" smtClean="0">
                <a:solidFill>
                  <a:srgbClr val="000000"/>
                </a:solidFill>
              </a:rPr>
              <a:t>486,03 тыс</a:t>
            </a:r>
            <a:r>
              <a:rPr lang="ru-RU" sz="1200" b="1" dirty="0">
                <a:solidFill>
                  <a:srgbClr val="000000"/>
                </a:solidFill>
              </a:rPr>
              <a:t>. рублей;</a:t>
            </a:r>
          </a:p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endParaRPr lang="ru-RU" sz="1200" b="1" dirty="0">
              <a:solidFill>
                <a:srgbClr val="000000"/>
              </a:solidFill>
            </a:endParaRPr>
          </a:p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ru-RU" sz="1200" b="1" dirty="0" err="1">
                <a:solidFill>
                  <a:srgbClr val="000000"/>
                </a:solidFill>
              </a:rPr>
              <a:t>Новомальтинское</a:t>
            </a:r>
            <a:r>
              <a:rPr lang="ru-RU" sz="1200" b="1" dirty="0">
                <a:solidFill>
                  <a:srgbClr val="000000"/>
                </a:solidFill>
              </a:rPr>
              <a:t> МО – </a:t>
            </a:r>
            <a:r>
              <a:rPr lang="ru-RU" sz="1200" b="1" dirty="0" smtClean="0">
                <a:solidFill>
                  <a:srgbClr val="000000"/>
                </a:solidFill>
              </a:rPr>
              <a:t>3 271,73 тыс</a:t>
            </a:r>
            <a:r>
              <a:rPr lang="ru-RU" sz="1200" b="1" dirty="0">
                <a:solidFill>
                  <a:srgbClr val="000000"/>
                </a:solidFill>
              </a:rPr>
              <a:t>. </a:t>
            </a:r>
            <a:r>
              <a:rPr lang="ru-RU" sz="1200" b="1" dirty="0" smtClean="0">
                <a:solidFill>
                  <a:srgbClr val="000000"/>
                </a:solidFill>
              </a:rPr>
              <a:t>рублей;</a:t>
            </a:r>
          </a:p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endParaRPr lang="ru-RU" sz="1200" b="1" dirty="0">
              <a:solidFill>
                <a:srgbClr val="000000"/>
              </a:solidFill>
            </a:endParaRPr>
          </a:p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ru-RU" sz="1200" b="1" dirty="0" err="1" smtClean="0">
                <a:solidFill>
                  <a:srgbClr val="000000"/>
                </a:solidFill>
              </a:rPr>
              <a:t>Новожилкинское</a:t>
            </a:r>
            <a:r>
              <a:rPr lang="ru-RU" sz="1200" b="1" dirty="0" smtClean="0">
                <a:solidFill>
                  <a:srgbClr val="000000"/>
                </a:solidFill>
              </a:rPr>
              <a:t> МО – 1 675,05 тыс. рублей;</a:t>
            </a:r>
          </a:p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endParaRPr lang="ru-RU" sz="1200" b="1" dirty="0">
              <a:solidFill>
                <a:srgbClr val="000000"/>
              </a:solidFill>
            </a:endParaRPr>
          </a:p>
          <a:p>
            <a:pPr algn="just">
              <a:spcBef>
                <a:spcPct val="0"/>
              </a:spcBef>
              <a:buClrTx/>
              <a:buSzTx/>
              <a:buNone/>
              <a:defRPr/>
            </a:pPr>
            <a:r>
              <a:rPr lang="ru-RU" sz="1200" b="1" dirty="0" err="1" smtClean="0">
                <a:solidFill>
                  <a:srgbClr val="000000"/>
                </a:solidFill>
              </a:rPr>
              <a:t>Тальянское</a:t>
            </a:r>
            <a:r>
              <a:rPr lang="ru-RU" sz="1200" b="1" dirty="0" smtClean="0">
                <a:solidFill>
                  <a:srgbClr val="000000"/>
                </a:solidFill>
              </a:rPr>
              <a:t> МО </a:t>
            </a:r>
            <a:r>
              <a:rPr lang="ru-RU" sz="1200" b="1" dirty="0">
                <a:solidFill>
                  <a:srgbClr val="000000"/>
                </a:solidFill>
              </a:rPr>
              <a:t>– </a:t>
            </a:r>
            <a:r>
              <a:rPr lang="ru-RU" sz="1200" b="1" dirty="0" smtClean="0">
                <a:solidFill>
                  <a:srgbClr val="000000"/>
                </a:solidFill>
              </a:rPr>
              <a:t>2 311,70 тыс</a:t>
            </a:r>
            <a:r>
              <a:rPr lang="ru-RU" sz="1200" b="1" dirty="0">
                <a:solidFill>
                  <a:srgbClr val="000000"/>
                </a:solidFill>
              </a:rPr>
              <a:t>. рублей;</a:t>
            </a:r>
          </a:p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endParaRPr lang="ru-RU" sz="1200" b="1" dirty="0" smtClean="0">
              <a:solidFill>
                <a:srgbClr val="000000"/>
              </a:solidFill>
            </a:endParaRPr>
          </a:p>
          <a:p>
            <a:pPr algn="just">
              <a:spcBef>
                <a:spcPct val="0"/>
              </a:spcBef>
              <a:buClrTx/>
              <a:buSzTx/>
              <a:buNone/>
              <a:defRPr/>
            </a:pPr>
            <a:r>
              <a:rPr lang="ru-RU" sz="1200" b="1" dirty="0" err="1" smtClean="0">
                <a:solidFill>
                  <a:srgbClr val="000000"/>
                </a:solidFill>
              </a:rPr>
              <a:t>Тельминское</a:t>
            </a:r>
            <a:r>
              <a:rPr lang="ru-RU" sz="1200" b="1" dirty="0" smtClean="0">
                <a:solidFill>
                  <a:srgbClr val="000000"/>
                </a:solidFill>
              </a:rPr>
              <a:t> МО – 4 402,36 тыс</a:t>
            </a:r>
            <a:r>
              <a:rPr lang="ru-RU" sz="1200" b="1" dirty="0">
                <a:solidFill>
                  <a:srgbClr val="000000"/>
                </a:solidFill>
              </a:rPr>
              <a:t>. рублей</a:t>
            </a:r>
            <a:r>
              <a:rPr lang="ru-RU" sz="1200" b="1" dirty="0" smtClean="0">
                <a:solidFill>
                  <a:srgbClr val="000000"/>
                </a:solidFill>
              </a:rPr>
              <a:t>;</a:t>
            </a:r>
          </a:p>
          <a:p>
            <a:pPr algn="just">
              <a:spcBef>
                <a:spcPct val="0"/>
              </a:spcBef>
              <a:buClrTx/>
              <a:buSzTx/>
              <a:buNone/>
              <a:defRPr/>
            </a:pPr>
            <a:endParaRPr lang="ru-RU" sz="1200" b="1" dirty="0">
              <a:solidFill>
                <a:srgbClr val="000000"/>
              </a:solidFill>
            </a:endParaRPr>
          </a:p>
          <a:p>
            <a:pPr algn="just">
              <a:spcBef>
                <a:spcPct val="0"/>
              </a:spcBef>
              <a:buClrTx/>
              <a:buSzTx/>
              <a:buNone/>
              <a:defRPr/>
            </a:pPr>
            <a:r>
              <a:rPr lang="ru-RU" sz="1200" b="1" dirty="0" err="1" smtClean="0">
                <a:solidFill>
                  <a:srgbClr val="000000"/>
                </a:solidFill>
              </a:rPr>
              <a:t>Мишелевское</a:t>
            </a:r>
            <a:r>
              <a:rPr lang="ru-RU" sz="1200" b="1" dirty="0" smtClean="0">
                <a:solidFill>
                  <a:srgbClr val="000000"/>
                </a:solidFill>
              </a:rPr>
              <a:t> </a:t>
            </a:r>
            <a:r>
              <a:rPr lang="ru-RU" sz="1200" b="1" dirty="0">
                <a:solidFill>
                  <a:srgbClr val="000000"/>
                </a:solidFill>
              </a:rPr>
              <a:t>МО – </a:t>
            </a:r>
            <a:r>
              <a:rPr lang="ru-RU" sz="1200" b="1" dirty="0" smtClean="0">
                <a:solidFill>
                  <a:srgbClr val="000000"/>
                </a:solidFill>
              </a:rPr>
              <a:t>3 024,46 тыс</a:t>
            </a:r>
            <a:r>
              <a:rPr lang="ru-RU" sz="1200" b="1" dirty="0">
                <a:solidFill>
                  <a:srgbClr val="000000"/>
                </a:solidFill>
              </a:rPr>
              <a:t>. рублей</a:t>
            </a:r>
            <a:r>
              <a:rPr lang="ru-RU" sz="1200" b="1" dirty="0" smtClean="0">
                <a:solidFill>
                  <a:srgbClr val="000000"/>
                </a:solidFill>
              </a:rPr>
              <a:t>;</a:t>
            </a:r>
          </a:p>
          <a:p>
            <a:pPr algn="just">
              <a:spcBef>
                <a:spcPct val="0"/>
              </a:spcBef>
              <a:buClrTx/>
              <a:buSzTx/>
              <a:buNone/>
              <a:defRPr/>
            </a:pPr>
            <a:endParaRPr lang="ru-RU" sz="1200" b="1" dirty="0">
              <a:solidFill>
                <a:srgbClr val="000000"/>
              </a:solidFill>
            </a:endParaRPr>
          </a:p>
          <a:p>
            <a:pPr algn="just">
              <a:spcBef>
                <a:spcPct val="0"/>
              </a:spcBef>
              <a:buClrTx/>
              <a:buSzTx/>
              <a:buNone/>
              <a:defRPr/>
            </a:pPr>
            <a:r>
              <a:rPr lang="ru-RU" sz="1200" b="1" dirty="0" err="1">
                <a:solidFill>
                  <a:srgbClr val="000000"/>
                </a:solidFill>
              </a:rPr>
              <a:t>Тайтурское</a:t>
            </a:r>
            <a:r>
              <a:rPr lang="ru-RU" sz="1200" b="1" dirty="0">
                <a:solidFill>
                  <a:srgbClr val="000000"/>
                </a:solidFill>
              </a:rPr>
              <a:t> МО – </a:t>
            </a:r>
            <a:r>
              <a:rPr lang="ru-RU" sz="1200" b="1" dirty="0" smtClean="0">
                <a:solidFill>
                  <a:srgbClr val="000000"/>
                </a:solidFill>
              </a:rPr>
              <a:t>11 677,54 тыс</a:t>
            </a:r>
            <a:r>
              <a:rPr lang="ru-RU" sz="1200" b="1" dirty="0">
                <a:solidFill>
                  <a:srgbClr val="000000"/>
                </a:solidFill>
              </a:rPr>
              <a:t>. рублей</a:t>
            </a:r>
            <a:r>
              <a:rPr lang="ru-RU" sz="1200" b="1" dirty="0" smtClean="0">
                <a:solidFill>
                  <a:srgbClr val="000000"/>
                </a:solidFill>
              </a:rPr>
              <a:t>;</a:t>
            </a:r>
          </a:p>
          <a:p>
            <a:pPr algn="just">
              <a:spcBef>
                <a:spcPct val="0"/>
              </a:spcBef>
              <a:buClrTx/>
              <a:buSzTx/>
              <a:buNone/>
              <a:defRPr/>
            </a:pPr>
            <a:endParaRPr lang="ru-RU" sz="1200" b="1" dirty="0">
              <a:solidFill>
                <a:srgbClr val="000000"/>
              </a:solidFill>
            </a:endParaRPr>
          </a:p>
          <a:p>
            <a:pPr algn="just">
              <a:spcBef>
                <a:spcPct val="0"/>
              </a:spcBef>
              <a:buClrTx/>
              <a:buSzTx/>
              <a:buNone/>
              <a:defRPr/>
            </a:pPr>
            <a:r>
              <a:rPr lang="ru-RU" sz="1200" b="1" dirty="0" err="1">
                <a:solidFill>
                  <a:srgbClr val="000000"/>
                </a:solidFill>
              </a:rPr>
              <a:t>Белореченское</a:t>
            </a:r>
            <a:r>
              <a:rPr lang="ru-RU" sz="1200" b="1" dirty="0">
                <a:solidFill>
                  <a:srgbClr val="000000"/>
                </a:solidFill>
              </a:rPr>
              <a:t> МО – </a:t>
            </a:r>
            <a:r>
              <a:rPr lang="ru-RU" sz="1200" b="1" dirty="0" smtClean="0">
                <a:solidFill>
                  <a:srgbClr val="000000"/>
                </a:solidFill>
              </a:rPr>
              <a:t>5 290,13 тыс</a:t>
            </a:r>
            <a:r>
              <a:rPr lang="ru-RU" sz="1200" b="1" dirty="0">
                <a:solidFill>
                  <a:srgbClr val="000000"/>
                </a:solidFill>
              </a:rPr>
              <a:t>. </a:t>
            </a:r>
            <a:r>
              <a:rPr lang="ru-RU" sz="1200" b="1" dirty="0" smtClean="0">
                <a:solidFill>
                  <a:srgbClr val="000000"/>
                </a:solidFill>
              </a:rPr>
              <a:t>рублей;</a:t>
            </a:r>
          </a:p>
          <a:p>
            <a:pPr algn="just">
              <a:spcBef>
                <a:spcPct val="0"/>
              </a:spcBef>
              <a:buClrTx/>
              <a:buSzTx/>
              <a:buNone/>
              <a:defRPr/>
            </a:pPr>
            <a:endParaRPr lang="ru-RU" sz="1200" b="1" dirty="0">
              <a:solidFill>
                <a:srgbClr val="000000"/>
              </a:solidFill>
            </a:endParaRPr>
          </a:p>
          <a:p>
            <a:pPr algn="just">
              <a:spcBef>
                <a:spcPct val="0"/>
              </a:spcBef>
              <a:buClrTx/>
              <a:buSzTx/>
              <a:buNone/>
              <a:defRPr/>
            </a:pPr>
            <a:r>
              <a:rPr lang="ru-RU" sz="1200" b="1" dirty="0" err="1" smtClean="0">
                <a:solidFill>
                  <a:srgbClr val="000000"/>
                </a:solidFill>
              </a:rPr>
              <a:t>Среднинское</a:t>
            </a:r>
            <a:r>
              <a:rPr lang="ru-RU" sz="1200" b="1" dirty="0" smtClean="0">
                <a:solidFill>
                  <a:srgbClr val="000000"/>
                </a:solidFill>
              </a:rPr>
              <a:t> МО </a:t>
            </a:r>
            <a:r>
              <a:rPr lang="ru-RU" sz="1200" b="1" dirty="0">
                <a:solidFill>
                  <a:srgbClr val="000000"/>
                </a:solidFill>
              </a:rPr>
              <a:t>– </a:t>
            </a:r>
            <a:r>
              <a:rPr lang="ru-RU" sz="1200" b="1" dirty="0" smtClean="0">
                <a:solidFill>
                  <a:srgbClr val="000000"/>
                </a:solidFill>
              </a:rPr>
              <a:t>476,46 </a:t>
            </a:r>
            <a:r>
              <a:rPr lang="ru-RU" sz="1200" b="1" dirty="0">
                <a:solidFill>
                  <a:srgbClr val="000000"/>
                </a:solidFill>
              </a:rPr>
              <a:t>тыс. </a:t>
            </a:r>
            <a:r>
              <a:rPr lang="ru-RU" sz="1200" b="1" dirty="0" smtClean="0">
                <a:solidFill>
                  <a:srgbClr val="000000"/>
                </a:solidFill>
              </a:rPr>
              <a:t>рублей.</a:t>
            </a:r>
            <a:endParaRPr lang="ru-RU" sz="1200" b="1" dirty="0">
              <a:solidFill>
                <a:srgbClr val="000000"/>
              </a:solidFill>
            </a:endParaRPr>
          </a:p>
          <a:p>
            <a:pPr algn="just">
              <a:spcBef>
                <a:spcPct val="0"/>
              </a:spcBef>
              <a:buClrTx/>
              <a:buSzTx/>
              <a:buNone/>
              <a:defRPr/>
            </a:pPr>
            <a:endParaRPr lang="ru-RU" sz="1200" b="1" dirty="0">
              <a:solidFill>
                <a:srgbClr val="000000"/>
              </a:solidFill>
            </a:endParaRPr>
          </a:p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endParaRPr lang="ru-RU" sz="1200" b="1" dirty="0" smtClean="0">
              <a:solidFill>
                <a:srgbClr val="000000"/>
              </a:solidFill>
            </a:endParaRPr>
          </a:p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endParaRPr lang="ru-RU" sz="1200" b="1" dirty="0">
              <a:solidFill>
                <a:srgbClr val="000000"/>
              </a:solidFill>
            </a:endParaRPr>
          </a:p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endParaRPr lang="ru-RU" sz="1200" b="1" dirty="0">
              <a:solidFill>
                <a:srgbClr val="000000"/>
              </a:solidFill>
            </a:endParaRPr>
          </a:p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ru-RU" sz="1200" b="1" dirty="0">
                <a:solidFill>
                  <a:srgbClr val="000000"/>
                </a:solidFill>
              </a:rPr>
              <a:t> </a:t>
            </a:r>
          </a:p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endParaRPr lang="ru-RU" sz="1300" b="1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graphicFrame>
        <p:nvGraphicFramePr>
          <p:cNvPr id="29" name="Диаграмма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00454829"/>
              </p:ext>
            </p:extLst>
          </p:nvPr>
        </p:nvGraphicFramePr>
        <p:xfrm>
          <a:off x="6263641" y="1348550"/>
          <a:ext cx="6120384" cy="5224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09" name="Лист" r:id="rId4" imgW="5896148" imgH="5229398" progId="Excel.Sheet.8">
                  <p:embed/>
                </p:oleObj>
              </mc:Choice>
              <mc:Fallback>
                <p:oleObj name="Лист" r:id="rId4" imgW="5896148" imgH="5229398" progId="Excel.Sheet.8">
                  <p:embed/>
                  <p:pic>
                    <p:nvPicPr>
                      <p:cNvPr id="31749" name="Диаграмма 2"/>
                      <p:cNvPicPr>
                        <a:picLocks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63641" y="1348550"/>
                        <a:ext cx="6120384" cy="52244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0244244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Рисунок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88463" cy="936104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7369460" y="2508063"/>
            <a:ext cx="30598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 cap="all">
                <a:ln w="9000" cmpd="sng">
                  <a:solidFill>
                    <a:schemeClr val="accent5">
                      <a:lumMod val="50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defRPr>
            </a:lvl1pPr>
          </a:lstStyle>
          <a:p>
            <a:r>
              <a:rPr lang="ru-RU" dirty="0"/>
              <a:t>непрограммные расходы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495600" y="2516450"/>
            <a:ext cx="26554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1600" b="1" cap="all">
                <a:ln w="9000" cmpd="sng">
                  <a:solidFill>
                    <a:schemeClr val="accent1">
                      <a:lumMod val="75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defRPr>
            </a:lvl1pPr>
          </a:lstStyle>
          <a:p>
            <a:r>
              <a:rPr lang="ru-RU" sz="1800" dirty="0">
                <a:ln w="9000" cmpd="sng">
                  <a:solidFill>
                    <a:schemeClr val="accent5">
                      <a:lumMod val="50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</a:rPr>
              <a:t>программные расходы</a:t>
            </a:r>
          </a:p>
        </p:txBody>
      </p:sp>
      <p:graphicFrame>
        <p:nvGraphicFramePr>
          <p:cNvPr id="32" name="Таблица 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3349243"/>
              </p:ext>
            </p:extLst>
          </p:nvPr>
        </p:nvGraphicFramePr>
        <p:xfrm>
          <a:off x="1984375" y="4269926"/>
          <a:ext cx="8936160" cy="2496305"/>
        </p:xfrm>
        <a:graphic>
          <a:graphicData uri="http://schemas.openxmlformats.org/drawingml/2006/table">
            <a:tbl>
              <a:tblPr firstRow="1" bandRow="1">
                <a:tableStyleId>{5FD0F851-EC5A-4D38-B0AD-8093EC10F338}</a:tableStyleId>
              </a:tblPr>
              <a:tblGrid>
                <a:gridCol w="30041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773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564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9822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84097"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 smtClean="0"/>
                        <a:t>Наименование</a:t>
                      </a:r>
                      <a:endParaRPr lang="ru-RU" sz="1800" b="1" kern="120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 smtClean="0"/>
                        <a:t>2024</a:t>
                      </a:r>
                      <a:r>
                        <a:rPr lang="ru-RU" sz="1800" kern="1200" baseline="0" dirty="0" smtClean="0"/>
                        <a:t> </a:t>
                      </a:r>
                      <a:r>
                        <a:rPr lang="ru-RU" sz="1800" kern="1200" dirty="0" smtClean="0"/>
                        <a:t>год</a:t>
                      </a:r>
                      <a:endParaRPr lang="ru-RU" sz="1800" b="1" kern="120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kern="1200" dirty="0" smtClean="0"/>
                        <a:t>2025 год</a:t>
                      </a:r>
                      <a:endParaRPr lang="ru-RU" sz="1800" b="1" kern="120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Отклонения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56104"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 smtClean="0"/>
                        <a:t>Программные расходы, тыс. руб.</a:t>
                      </a:r>
                      <a:endParaRPr lang="ru-RU" sz="1800" b="1" kern="120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2 551 078,53</a:t>
                      </a:r>
                      <a:endParaRPr lang="ru-RU" sz="180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2 665 961,58</a:t>
                      </a:r>
                      <a:endParaRPr lang="ru-RU" sz="180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4,50</a:t>
                      </a:r>
                      <a:endParaRPr lang="ru-RU" sz="180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56104"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 smtClean="0"/>
                        <a:t>Непрограммные расходы, тыс. руб.</a:t>
                      </a:r>
                      <a:endParaRPr lang="ru-RU" sz="1800" b="1" kern="120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17 909,44</a:t>
                      </a:r>
                      <a:endParaRPr lang="ru-RU" sz="180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13 853,11</a:t>
                      </a:r>
                      <a:endParaRPr lang="ru-RU" sz="180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77,35</a:t>
                      </a:r>
                      <a:endParaRPr lang="ru-RU" sz="180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33" name="Picture 28" descr="https://image.jimcdn.com/app/cms/image/transf/none/path/s67711f0bf29c924d/image/ia21d34b2ae7b1912/version/1481909858/image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0176" y="999980"/>
            <a:ext cx="1219200" cy="1219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28" descr="https://image.jimcdn.com/app/cms/image/transf/none/path/s67711f0bf29c924d/image/ia21d34b2ae7b1912/version/1481909858/image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502110" y="965144"/>
            <a:ext cx="1160512" cy="1219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" name="AutoShape 39" descr="http://liveofofo.com/wpmain/uploads/2013/01/money_scale.jpg"/>
          <p:cNvSpPr>
            <a:spLocks noChangeAspect="1" noChangeArrowheads="1"/>
          </p:cNvSpPr>
          <p:nvPr/>
        </p:nvSpPr>
        <p:spPr bwMode="auto">
          <a:xfrm>
            <a:off x="1984375" y="1603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6" name="Picture 45" descr="http://stavkibankov.ru/uploads/posts/2013-12/1387896536_foreks.jpg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0448" y="1045103"/>
            <a:ext cx="3112962" cy="2278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Рисунок 3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1295" y="1117541"/>
            <a:ext cx="2759968" cy="2103500"/>
          </a:xfrm>
          <a:prstGeom prst="rect">
            <a:avLst/>
          </a:prstGeom>
        </p:spPr>
      </p:pic>
      <p:sp>
        <p:nvSpPr>
          <p:cNvPr id="38" name="Заголовок 1"/>
          <p:cNvSpPr>
            <a:spLocks noGrp="1"/>
          </p:cNvSpPr>
          <p:nvPr>
            <p:ph type="title"/>
          </p:nvPr>
        </p:nvSpPr>
        <p:spPr>
          <a:xfrm>
            <a:off x="1257001" y="127903"/>
            <a:ext cx="10390908" cy="652407"/>
          </a:xfrm>
        </p:spPr>
        <p:txBody>
          <a:bodyPr vert="horz" lIns="91440" tIns="45720" rIns="91440" bIns="45720" rtlCol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/>
          <a:p>
            <a:pPr algn="ctr">
              <a:lnSpc>
                <a:spcPct val="100000"/>
              </a:lnSpc>
            </a:pPr>
            <a:r>
              <a:rPr lang="ru-RU" sz="2000" b="1" dirty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Расходы </a:t>
            </a:r>
            <a:r>
              <a:rPr lang="ru-RU" sz="2000" b="1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бюджета </a:t>
            </a:r>
            <a:br>
              <a:rPr lang="ru-RU" sz="2000" b="1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Усольского муниципального района Иркутской области</a:t>
            </a:r>
            <a:endParaRPr lang="ru-RU" sz="2000" b="1" dirty="0">
              <a:ln w="1905"/>
              <a:solidFill>
                <a:schemeClr val="tx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210613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Рисунок 3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05343" cy="936104"/>
          </a:xfrm>
          <a:prstGeom prst="rect">
            <a:avLst/>
          </a:prstGeom>
        </p:spPr>
      </p:pic>
      <p:sp>
        <p:nvSpPr>
          <p:cNvPr id="33" name="Прямоугольник 19"/>
          <p:cNvSpPr>
            <a:spLocks noChangeArrowheads="1"/>
          </p:cNvSpPr>
          <p:nvPr/>
        </p:nvSpPr>
        <p:spPr bwMode="auto">
          <a:xfrm>
            <a:off x="1919288" y="150813"/>
            <a:ext cx="823595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b="1" dirty="0">
                <a:solidFill>
                  <a:srgbClr val="660033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СРЕДНЯЯ ЗАРАБОТНАЯ ПЛАТА РАБОТНИКОВ БЮДЖЕТНОЙ СФЕРЫ СОГЛАСНО УКАЗА </a:t>
            </a:r>
            <a:r>
              <a:rPr lang="ru-RU" b="1" dirty="0" smtClean="0">
                <a:solidFill>
                  <a:srgbClr val="660033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ПРЕЗИДЕНТА </a:t>
            </a:r>
            <a:r>
              <a:rPr lang="ru-RU" b="1" dirty="0">
                <a:solidFill>
                  <a:srgbClr val="660033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№597 ОТ 7 МАЯ 2012 ГОДА «О МЕРАХ ПО РЕАЛИЗАЦИИ ГОСУДАРСТВЕННОЙ СОЦИАЛЬНОЙ ПОЛИТИКИ»</a:t>
            </a:r>
          </a:p>
        </p:txBody>
      </p:sp>
      <p:sp>
        <p:nvSpPr>
          <p:cNvPr id="34" name="TextBox 5"/>
          <p:cNvSpPr txBox="1">
            <a:spLocks noChangeArrowheads="1"/>
          </p:cNvSpPr>
          <p:nvPr/>
        </p:nvSpPr>
        <p:spPr bwMode="auto">
          <a:xfrm>
            <a:off x="1766888" y="1146175"/>
            <a:ext cx="854233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/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Цель: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производительности труда и заработной платы отдельных категорий работников бюджетной сферы, сохранение и развитие культуры</a:t>
            </a:r>
            <a:endParaRPr lang="ru-RU" sz="1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5" name="Диаграмма 5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87852534"/>
              </p:ext>
            </p:extLst>
          </p:nvPr>
        </p:nvGraphicFramePr>
        <p:xfrm>
          <a:off x="1647825" y="4162425"/>
          <a:ext cx="4471988" cy="218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02" name="Лист" r:id="rId4" imgW="4295948" imgH="2343150" progId="Excel.Sheet.8">
                  <p:embed/>
                </p:oleObj>
              </mc:Choice>
              <mc:Fallback>
                <p:oleObj name="Лист" r:id="rId4" imgW="4295948" imgH="2343150" progId="Excel.Sheet.8">
                  <p:embed/>
                  <p:pic>
                    <p:nvPicPr>
                      <p:cNvPr id="38916" name="Диаграмма 52"/>
                      <p:cNvPicPr>
                        <a:picLocks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47825" y="4162425"/>
                        <a:ext cx="4471988" cy="2184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" name="Диаграмма 2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27687993"/>
              </p:ext>
            </p:extLst>
          </p:nvPr>
        </p:nvGraphicFramePr>
        <p:xfrm>
          <a:off x="6257925" y="4162425"/>
          <a:ext cx="4359275" cy="2141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03" name="Лист" r:id="rId6" imgW="4286250" imgH="2486198" progId="Excel.Sheet.8">
                  <p:embed/>
                </p:oleObj>
              </mc:Choice>
              <mc:Fallback>
                <p:oleObj name="Лист" r:id="rId6" imgW="4286250" imgH="2486198" progId="Excel.Sheet.8">
                  <p:embed/>
                  <p:pic>
                    <p:nvPicPr>
                      <p:cNvPr id="38919" name="Диаграмма 20"/>
                      <p:cNvPicPr>
                        <a:picLocks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57925" y="4162425"/>
                        <a:ext cx="4359275" cy="21415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" name="Диаграмма 4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20763519"/>
              </p:ext>
            </p:extLst>
          </p:nvPr>
        </p:nvGraphicFramePr>
        <p:xfrm>
          <a:off x="1647825" y="1890713"/>
          <a:ext cx="4398963" cy="1724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04" name="Лист" r:id="rId8" imgW="4286250" imgH="1724198" progId="Excel.Sheet.8">
                  <p:embed/>
                </p:oleObj>
              </mc:Choice>
              <mc:Fallback>
                <p:oleObj name="Лист" r:id="rId8" imgW="4286250" imgH="1724198" progId="Excel.Sheet.8">
                  <p:embed/>
                  <p:pic>
                    <p:nvPicPr>
                      <p:cNvPr id="38915" name="Диаграмма 49"/>
                      <p:cNvPicPr>
                        <a:picLocks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47825" y="1890713"/>
                        <a:ext cx="4398963" cy="1724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" name="Диаграмма 5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92017112"/>
              </p:ext>
            </p:extLst>
          </p:nvPr>
        </p:nvGraphicFramePr>
        <p:xfrm>
          <a:off x="6257925" y="1870075"/>
          <a:ext cx="4287838" cy="1751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05" name="Лист" r:id="rId10" imgW="4267200" imgH="2124248" progId="Excel.Sheet.8">
                  <p:embed/>
                </p:oleObj>
              </mc:Choice>
              <mc:Fallback>
                <p:oleObj name="Лист" r:id="rId10" imgW="4267200" imgH="2124248" progId="Excel.Sheet.8">
                  <p:embed/>
                  <p:pic>
                    <p:nvPicPr>
                      <p:cNvPr id="38914" name="Диаграмма 51"/>
                      <p:cNvPicPr>
                        <a:picLocks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57925" y="1870075"/>
                        <a:ext cx="4287838" cy="1751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1152852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Рисунок 2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089" y="116632"/>
            <a:ext cx="905343" cy="936104"/>
          </a:xfrm>
          <a:prstGeom prst="rect">
            <a:avLst/>
          </a:prstGeom>
        </p:spPr>
      </p:pic>
      <p:sp>
        <p:nvSpPr>
          <p:cNvPr id="31" name="Заголовок 1"/>
          <p:cNvSpPr>
            <a:spLocks noGrp="1"/>
          </p:cNvSpPr>
          <p:nvPr>
            <p:ph type="title"/>
          </p:nvPr>
        </p:nvSpPr>
        <p:spPr>
          <a:xfrm>
            <a:off x="1362075" y="116632"/>
            <a:ext cx="9014491" cy="1204912"/>
          </a:xfrm>
        </p:spPr>
        <p:txBody>
          <a:bodyPr>
            <a:noAutofit/>
          </a:bodyPr>
          <a:lstStyle/>
          <a:p>
            <a:pPr algn="ctr" eaLnBrk="1" hangingPunct="1">
              <a:defRPr/>
            </a:pPr>
            <a:r>
              <a:rPr lang="ru-RU" sz="2000" b="1" dirty="0">
                <a:solidFill>
                  <a:srgbClr val="660033"/>
                </a:solidFill>
                <a:latin typeface="Times New Roman" panose="02020603050405020304" pitchFamily="18" charset="0"/>
              </a:rPr>
              <a:t>ТЕКУЩАЯ КРЕДИТОРСКАЯ ЗАДОЛЖЕННОСТЬ</a:t>
            </a:r>
          </a:p>
        </p:txBody>
      </p:sp>
      <p:sp>
        <p:nvSpPr>
          <p:cNvPr id="32" name="Объект 2"/>
          <p:cNvSpPr>
            <a:spLocks noGrp="1"/>
          </p:cNvSpPr>
          <p:nvPr>
            <p:ph type="body" idx="1"/>
          </p:nvPr>
        </p:nvSpPr>
        <p:spPr>
          <a:xfrm>
            <a:off x="530759" y="1948351"/>
            <a:ext cx="9195131" cy="3637801"/>
          </a:xfrm>
        </p:spPr>
        <p:txBody>
          <a:bodyPr>
            <a:normAutofit/>
          </a:bodyPr>
          <a:lstStyle/>
          <a:p>
            <a:pPr algn="ctr">
              <a:spcBef>
                <a:spcPct val="0"/>
              </a:spcBef>
              <a:buClrTx/>
              <a:buSzTx/>
              <a:buNone/>
            </a:pPr>
            <a:r>
              <a:rPr lang="ru-RU" sz="2500" b="1" dirty="0">
                <a:solidFill>
                  <a:srgbClr val="660066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На 1 января </a:t>
            </a:r>
            <a:r>
              <a:rPr lang="ru-RU" sz="2500" b="1" dirty="0" smtClean="0">
                <a:solidFill>
                  <a:srgbClr val="660066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2026 </a:t>
            </a:r>
            <a:r>
              <a:rPr lang="ru-RU" sz="2500" b="1" dirty="0">
                <a:solidFill>
                  <a:srgbClr val="660066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года составила </a:t>
            </a:r>
            <a:r>
              <a:rPr lang="ru-RU" sz="2500" b="1" dirty="0" smtClean="0">
                <a:solidFill>
                  <a:srgbClr val="660066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19 055,01 тыс</a:t>
            </a:r>
            <a:r>
              <a:rPr lang="ru-RU" sz="2500" b="1" dirty="0">
                <a:solidFill>
                  <a:srgbClr val="660066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. рублей:</a:t>
            </a:r>
            <a:endParaRPr lang="ru-RU" sz="2500" b="1" dirty="0">
              <a:solidFill>
                <a:srgbClr val="660066"/>
              </a:solidFill>
              <a:latin typeface="Calibri" panose="020F0502020204030204" pitchFamily="34" charset="0"/>
            </a:endParaRPr>
          </a:p>
          <a:p>
            <a:pPr>
              <a:spcBef>
                <a:spcPct val="0"/>
              </a:spcBef>
              <a:buClrTx/>
              <a:buSzTx/>
              <a:buNone/>
            </a:pPr>
            <a:endParaRPr lang="ru-RU" b="1" dirty="0">
              <a:latin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SzTx/>
              <a:buNone/>
            </a:pPr>
            <a:endParaRPr lang="ru-RU" sz="2400" b="1" dirty="0">
              <a:latin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SzTx/>
              <a:buNone/>
            </a:pPr>
            <a:endParaRPr lang="ru-RU" sz="2400" b="1" dirty="0">
              <a:latin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Bef>
                <a:spcPct val="0"/>
              </a:spcBef>
              <a:buClrTx/>
              <a:buSzTx/>
              <a:buFontTx/>
              <a:buChar char="-"/>
            </a:pPr>
            <a:r>
              <a:rPr lang="ru-RU" sz="1700" b="1" dirty="0">
                <a:latin typeface="Times New Roman" panose="02020603050405020304" pitchFamily="18" charset="0"/>
              </a:rPr>
              <a:t>Образование – </a:t>
            </a:r>
            <a:r>
              <a:rPr lang="ru-RU" sz="1700" b="1" dirty="0" smtClean="0">
                <a:latin typeface="Times New Roman" panose="02020603050405020304" pitchFamily="18" charset="0"/>
              </a:rPr>
              <a:t>18 018,96 тыс</a:t>
            </a:r>
            <a:r>
              <a:rPr lang="ru-RU" sz="1700" b="1" dirty="0">
                <a:latin typeface="Times New Roman" panose="02020603050405020304" pitchFamily="18" charset="0"/>
              </a:rPr>
              <a:t>. </a:t>
            </a:r>
            <a:r>
              <a:rPr lang="ru-RU" sz="1700" b="1" dirty="0" smtClean="0">
                <a:latin typeface="Times New Roman" panose="02020603050405020304" pitchFamily="18" charset="0"/>
              </a:rPr>
              <a:t>рублей;</a:t>
            </a:r>
          </a:p>
          <a:p>
            <a:pPr>
              <a:lnSpc>
                <a:spcPct val="150000"/>
              </a:lnSpc>
              <a:spcBef>
                <a:spcPct val="0"/>
              </a:spcBef>
              <a:buClrTx/>
              <a:buSzTx/>
              <a:buFontTx/>
              <a:buChar char="-"/>
            </a:pPr>
            <a:endParaRPr lang="ru-RU" sz="1700" b="1" dirty="0" smtClean="0">
              <a:latin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Bef>
                <a:spcPct val="0"/>
              </a:spcBef>
              <a:buClrTx/>
              <a:buSzTx/>
              <a:buFontTx/>
              <a:buChar char="-"/>
            </a:pPr>
            <a:r>
              <a:rPr lang="ru-RU" sz="1700" b="1" dirty="0" smtClean="0">
                <a:latin typeface="Times New Roman" panose="02020603050405020304" pitchFamily="18" charset="0"/>
              </a:rPr>
              <a:t>Культура </a:t>
            </a:r>
            <a:r>
              <a:rPr lang="ru-RU" sz="1700" b="1" dirty="0">
                <a:latin typeface="Times New Roman" panose="02020603050405020304" pitchFamily="18" charset="0"/>
              </a:rPr>
              <a:t>– </a:t>
            </a:r>
            <a:r>
              <a:rPr lang="ru-RU" sz="1700" b="1" dirty="0" smtClean="0">
                <a:latin typeface="Times New Roman" panose="02020603050405020304" pitchFamily="18" charset="0"/>
              </a:rPr>
              <a:t>1 036,05 </a:t>
            </a:r>
            <a:r>
              <a:rPr lang="ru-RU" sz="1700" b="1" dirty="0">
                <a:latin typeface="Times New Roman" panose="02020603050405020304" pitchFamily="18" charset="0"/>
              </a:rPr>
              <a:t>тыс. рублей.</a:t>
            </a:r>
          </a:p>
          <a:p>
            <a:pPr>
              <a:lnSpc>
                <a:spcPct val="150000"/>
              </a:lnSpc>
              <a:spcBef>
                <a:spcPct val="0"/>
              </a:spcBef>
              <a:buClrTx/>
              <a:buSzTx/>
              <a:buFontTx/>
              <a:buChar char="-"/>
            </a:pPr>
            <a:endParaRPr lang="ru-RU" sz="1700" b="1" dirty="0">
              <a:latin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Bef>
                <a:spcPct val="0"/>
              </a:spcBef>
              <a:buClrTx/>
              <a:buSzTx/>
              <a:buFontTx/>
              <a:buChar char="-"/>
            </a:pPr>
            <a:endParaRPr lang="ru-RU" sz="1700" b="1" dirty="0">
              <a:latin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4243735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946275" y="2027238"/>
            <a:ext cx="8355013" cy="1485900"/>
          </a:xfrm>
        </p:spPr>
        <p:txBody>
          <a:bodyPr/>
          <a:lstStyle/>
          <a:p>
            <a:pPr marL="0" indent="0" algn="just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состоянию на 1.01.2026 года у администрации Усольского муниципального района Иркутской области долговых обязательств перед другими бюджетами бюджетной системы Российской Федерации нет.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1946275" y="302763"/>
            <a:ext cx="8717083" cy="120032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400" b="1" dirty="0">
                <a:ln w="12700" cmpd="sng">
                  <a:solidFill>
                    <a:schemeClr val="tx1"/>
                  </a:solidFill>
                  <a:prstDash val="solid"/>
                </a:ln>
                <a:solidFill>
                  <a:srgbClr val="6600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О СОСТОЯНИИ МУНИЦИПАЛЬНОГО ДОЛГА УСОЛЬСКОГО МУНИЦИПАЛЬНОГО РАЙОНА ИРКУТСКОЙ ОБЛАСТИ В </a:t>
            </a:r>
            <a:r>
              <a:rPr lang="ru-RU" sz="2400" b="1" dirty="0" smtClean="0">
                <a:ln w="12700" cmpd="sng">
                  <a:solidFill>
                    <a:schemeClr val="tx1"/>
                  </a:solidFill>
                  <a:prstDash val="solid"/>
                </a:ln>
                <a:solidFill>
                  <a:srgbClr val="6600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 </a:t>
            </a:r>
            <a:r>
              <a:rPr lang="ru-RU" sz="2400" b="1" dirty="0">
                <a:ln w="12700" cmpd="sng">
                  <a:solidFill>
                    <a:schemeClr val="tx1"/>
                  </a:solidFill>
                  <a:prstDash val="solid"/>
                </a:ln>
                <a:solidFill>
                  <a:srgbClr val="6600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ГОДУ</a:t>
            </a: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2800" y="4284663"/>
            <a:ext cx="3319463" cy="249713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05343" cy="936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449661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"/>
          <p:cNvSpPr txBox="1">
            <a:spLocks/>
          </p:cNvSpPr>
          <p:nvPr/>
        </p:nvSpPr>
        <p:spPr>
          <a:xfrm>
            <a:off x="1013012" y="0"/>
            <a:ext cx="10972800" cy="69934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 cap="all" spc="15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>
              <a:defRPr/>
            </a:pPr>
            <a:r>
              <a:rPr lang="ru-RU" dirty="0" smtClean="0">
                <a:solidFill>
                  <a:srgbClr val="6600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КОНТАКТНАЯ ИНФОРМАЦИЯ: </a:t>
            </a:r>
            <a:endParaRPr lang="ru-RU" dirty="0">
              <a:solidFill>
                <a:srgbClr val="66003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Объект 2"/>
          <p:cNvSpPr txBox="1">
            <a:spLocks/>
          </p:cNvSpPr>
          <p:nvPr/>
        </p:nvSpPr>
        <p:spPr>
          <a:xfrm>
            <a:off x="3102816" y="1270726"/>
            <a:ext cx="8882996" cy="54976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 spc="5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00000"/>
              </a:lnSpc>
              <a:buFont typeface="Wingdings" panose="05000000000000000000" pitchFamily="2" charset="2"/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Презентация к годовому отчету об исполнении бюджета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Усольского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муниципального района Иркутской области за 2025 год подготовлена Комитетом по экономике и финансам администрации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Усольского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муниципального района Иркутской области.</a:t>
            </a:r>
          </a:p>
          <a:p>
            <a:pPr algn="just">
              <a:lnSpc>
                <a:spcPct val="100000"/>
              </a:lnSpc>
              <a:buFont typeface="Wingdings" panose="05000000000000000000" pitchFamily="2" charset="2"/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Мы надеемся, что представленная информация оказалась для вас полезной и интересной. Свои вопросы и предложения вы можете направить в Комитет по экономике и финансам администрации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Усольского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муниципального района Иркутской: </a:t>
            </a:r>
          </a:p>
          <a:p>
            <a:pPr algn="just">
              <a:lnSpc>
                <a:spcPct val="100000"/>
              </a:lnSpc>
              <a:buFont typeface="Wingdings" panose="05000000000000000000" pitchFamily="2" charset="2"/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по телефону: (839543) 36-0-31;</a:t>
            </a:r>
          </a:p>
          <a:p>
            <a:pPr algn="just">
              <a:lnSpc>
                <a:spcPct val="100000"/>
              </a:lnSpc>
              <a:buFont typeface="Wingdings" panose="05000000000000000000" pitchFamily="2" charset="2"/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на электронный адрес: E-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mail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fin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33@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govirk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ru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0000"/>
              </a:lnSpc>
              <a:buFont typeface="Wingdings" panose="05000000000000000000" pitchFamily="2" charset="2"/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Режим работы: понедельник - пятница: с 8.00 до 17.00 часов, перерыв с 12.00 до 13.00 часов, выходные: суббота, воскресенье.</a:t>
            </a: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05343" cy="936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7742173"/>
      </p:ext>
    </p:extLst>
  </p:cSld>
  <p:clrMapOvr>
    <a:masterClrMapping/>
  </p:clrMapOvr>
</p:sld>
</file>

<file path=ppt/theme/theme1.xml><?xml version="1.0" encoding="utf-8"?>
<a:theme xmlns:a="http://schemas.openxmlformats.org/drawingml/2006/main" name="Одиночная линия">
  <a:themeElements>
    <a:clrScheme name="Custom 167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BF4EF"/>
      </a:accent1>
      <a:accent2>
        <a:srgbClr val="F7F6F3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56">
      <a:majorFont>
        <a:latin typeface="Tenorite"/>
        <a:ea typeface=""/>
        <a:cs typeface=""/>
      </a:majorFont>
      <a:minorFont>
        <a:latin typeface="Tenorit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onoline" id="{080CB5C6-FA0A-40B0-8C1A-A4BA88D91EE0}" vid="{DC98E595-77B2-413A-A4EA-B47400BD13CB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0" ma:contentTypeDescription="Create a new document." ma:contentTypeScope="" ma:versionID="1267097ee5f5874adfcc408041ae252e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395891a93df65b14727750f2c06c306c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  <xsd:element ref="ns1:_ip_UnifiedCompliancePolicyProperties" minOccurs="0"/>
                <xsd:element ref="ns1:_ip_UnifiedCompliancePolicyUIAction" minOccurs="0"/>
                <xsd:element ref="ns2:Image" minOccurs="0"/>
                <xsd:element ref="ns4:TaxCatchAll" minOccurs="0"/>
                <xsd:element ref="ns2:ImageTagsTaxHTFiel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22" nillable="true" ma:displayName="Image" ma:format="Image" ma:internalName="Imag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/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875DC67E-4FAC-4989-A1C6-9CCFAE7240B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C4BA2C8-4C3C-4809-AD4F-FED9B4D74B8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C14FED0-9A95-4A83-8CAA-A3BB5938F805}">
  <ds:schemaRefs>
    <ds:schemaRef ds:uri="16c05727-aa75-4e4a-9b5f-8a80a1165891"/>
    <ds:schemaRef ds:uri="71af3243-3dd4-4a8d-8c0d-dd76da1f02a5"/>
    <ds:schemaRef ds:uri="http://purl.org/dc/terms/"/>
    <ds:schemaRef ds:uri="http://schemas.microsoft.com/office/infopath/2007/PartnerControls"/>
    <ds:schemaRef ds:uri="http://purl.org/dc/dcmitype/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230e9df3-be65-4c73-a93b-d1236ebd677e"/>
    <ds:schemaRef ds:uri="http://schemas.microsoft.com/sharepoint/v3"/>
    <ds:schemaRef ds:uri="http://schemas.microsoft.com/office/2006/metadata/properties"/>
    <ds:schemaRef ds:uri="http://www.w3.org/XML/1998/namespace"/>
  </ds:schemaRefs>
</ds:datastoreItem>
</file>

<file path=docMetadata/LabelInfo.xml><?xml version="1.0" encoding="utf-8"?>
<clbl:labelList xmlns:clbl="http://schemas.microsoft.com/office/2020/mipLabelMetadata">
  <clbl:label id="{f42aa342-8706-4288-bd11-ebb85995028c}" enabled="1" method="Standard" siteId="{72f988bf-86f1-41af-91ab-2d7cd011db47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Colorful Certificate</Template>
  <TotalTime>0</TotalTime>
  <Words>4046</Words>
  <Application>Microsoft Office PowerPoint</Application>
  <PresentationFormat>Широкоэкранный</PresentationFormat>
  <Paragraphs>1213</Paragraphs>
  <Slides>37</Slides>
  <Notes>18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37</vt:i4>
      </vt:variant>
    </vt:vector>
  </HeadingPairs>
  <TitlesOfParts>
    <vt:vector size="46" baseType="lpstr">
      <vt:lpstr>a_ModernoCapsRg</vt:lpstr>
      <vt:lpstr>Arial</vt:lpstr>
      <vt:lpstr>Arial Black</vt:lpstr>
      <vt:lpstr>Calibri</vt:lpstr>
      <vt:lpstr>Tenorite</vt:lpstr>
      <vt:lpstr>Times New Roman</vt:lpstr>
      <vt:lpstr>Wingdings</vt:lpstr>
      <vt:lpstr>Одиночная линия</vt:lpstr>
      <vt:lpstr>Лист</vt:lpstr>
      <vt:lpstr>Презентация PowerPoint</vt:lpstr>
      <vt:lpstr>Презентация PowerPoint</vt:lpstr>
      <vt:lpstr>ОСНОВНЫЕ ПАРАМЕТРЫ БЮДЖЕТА УСОЛЬСКОГО МУНИЦИПАЛЬНОГО РАЙОНА ИРКУТСКОЙ ОБЛАСТИ  ЗА 2024 - 2025 ГОДЫ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СТРУКТУРА БЕЗВОЗМЕЗДНЫХ ПОСТУПЛЕНИЙ БЮДЖЕТА УСОЛЬСКОГО МУНИЦИПАЛЬНОГО РАЙОНА ИРКУТСКОЙ ОБЛАСТИ, %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РАСХОДЫ НА ОБРАЗОВАНИЕ</vt:lpstr>
      <vt:lpstr>Презентация PowerPoint</vt:lpstr>
      <vt:lpstr>Презентация PowerPoint</vt:lpstr>
      <vt:lpstr>В 2025 году Усольский муниципальный район  Иркутской области участвовал в реализации  национального проекта:</vt:lpstr>
      <vt:lpstr>РАСХОДЫ НА КУЛЬТУРУ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Расходы бюджета  Усольского муниципального района Иркутской области</vt:lpstr>
      <vt:lpstr>Презентация PowerPoint</vt:lpstr>
      <vt:lpstr>ТЕКУЩАЯ КРЕДИТОРСКАЯ ЗАДОЛЖЕННОСТЬ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2021-06-15T17:20:32Z</dcterms:created>
  <dcterms:modified xsi:type="dcterms:W3CDTF">2026-06-03T07:16:03Z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