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3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308" r:id="rId12"/>
    <p:sldId id="286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87" r:id="rId31"/>
    <p:sldId id="275" r:id="rId32"/>
    <p:sldId id="276" r:id="rId33"/>
    <p:sldId id="288" r:id="rId34"/>
    <p:sldId id="289" r:id="rId35"/>
    <p:sldId id="28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9999"/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-10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862169527659"/>
          <c:y val="2.8722498516072777E-2"/>
          <c:w val="0.81950570354950847"/>
          <c:h val="0.94255500296785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506BA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 w="251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Белореченское МО</c:v>
                </c:pt>
                <c:pt idx="1">
                  <c:v>Большееланское МО</c:v>
                </c:pt>
                <c:pt idx="2">
                  <c:v>Среднинское МО</c:v>
                </c:pt>
                <c:pt idx="3">
                  <c:v>Тайтурское МО</c:v>
                </c:pt>
                <c:pt idx="4">
                  <c:v>Тальянское МО</c:v>
                </c:pt>
                <c:pt idx="5">
                  <c:v>Мишелевское МО</c:v>
                </c:pt>
                <c:pt idx="6">
                  <c:v>Раздольинское МО</c:v>
                </c:pt>
                <c:pt idx="7">
                  <c:v>Новомальтинское МО</c:v>
                </c:pt>
                <c:pt idx="8">
                  <c:v>Тельминское МО</c:v>
                </c:pt>
                <c:pt idx="9">
                  <c:v>Сосновское МО</c:v>
                </c:pt>
                <c:pt idx="10">
                  <c:v>Новожилкинское МО</c:v>
                </c:pt>
                <c:pt idx="11">
                  <c:v>Железнодорожное МО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0.58199999999999996</c:v>
                </c:pt>
                <c:pt idx="1">
                  <c:v>0.82799999999999996</c:v>
                </c:pt>
                <c:pt idx="2">
                  <c:v>1.044</c:v>
                </c:pt>
                <c:pt idx="3">
                  <c:v>1.109</c:v>
                </c:pt>
                <c:pt idx="4">
                  <c:v>1.127</c:v>
                </c:pt>
                <c:pt idx="5">
                  <c:v>1.1339999999999999</c:v>
                </c:pt>
                <c:pt idx="6">
                  <c:v>1.2010000000000001</c:v>
                </c:pt>
                <c:pt idx="7">
                  <c:v>1.204</c:v>
                </c:pt>
                <c:pt idx="8">
                  <c:v>1.22</c:v>
                </c:pt>
                <c:pt idx="9">
                  <c:v>1.268</c:v>
                </c:pt>
                <c:pt idx="10">
                  <c:v>1.327</c:v>
                </c:pt>
                <c:pt idx="11">
                  <c:v>1.3440000000000001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152008"/>
        <c:axId val="264152400"/>
      </c:barChart>
      <c:catAx>
        <c:axId val="264152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29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64152400"/>
        <c:crosses val="autoZero"/>
        <c:auto val="1"/>
        <c:lblAlgn val="ctr"/>
        <c:lblOffset val="100"/>
        <c:noMultiLvlLbl val="0"/>
      </c:catAx>
      <c:valAx>
        <c:axId val="264152400"/>
        <c:scaling>
          <c:orientation val="minMax"/>
        </c:scaling>
        <c:delete val="1"/>
        <c:axPos val="b"/>
        <c:majorGridlines>
          <c:spPr>
            <a:ln w="955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64152008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9.6059741385537814E-2"/>
                  <c:y val="-0.1636867598360249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44205254159744E-2"/>
                  <c:y val="0.2297662431118970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6698572082159453"/>
                  <c:y val="-1.330586581424045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37304377663801197"/>
                  <c:y val="0.1341744403553010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50589142526908903"/>
                  <c:y val="-5.260571847816635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2400.23</c:v>
                </c:pt>
                <c:pt idx="1">
                  <c:v>2170.75</c:v>
                </c:pt>
                <c:pt idx="2">
                  <c:v>3681.58</c:v>
                </c:pt>
                <c:pt idx="3">
                  <c:v>2644.12</c:v>
                </c:pt>
                <c:pt idx="4">
                  <c:v>186.86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8627380866382517"/>
                  <c:y val="-0.1201256344017643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596667389053434E-2"/>
                  <c:y val="0.1644245549605060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2417226516410219"/>
                  <c:y val="0.3656759254638273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5871559633027525"/>
                  <c:y val="1.438134541108411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92901346047339"/>
                  <c:y val="-5.47837747498793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имущество</c:v>
                </c:pt>
                <c:pt idx="3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380.39</c:v>
                </c:pt>
                <c:pt idx="1">
                  <c:v>2007.94</c:v>
                </c:pt>
                <c:pt idx="2">
                  <c:v>1206.56</c:v>
                </c:pt>
                <c:pt idx="3">
                  <c:v>189.9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2969888511642466"/>
                  <c:y val="-0.1723989849228771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37561703869473E-2"/>
                  <c:y val="0.2101637366664797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53365238748826116"/>
                  <c:y val="0.1326239043905325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9847094801223241"/>
                  <c:y val="-0.2317390132924887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30981410580558172"/>
                  <c:y val="-0.23774050157377427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407.55</c:v>
                </c:pt>
                <c:pt idx="1">
                  <c:v>488.42</c:v>
                </c:pt>
                <c:pt idx="2">
                  <c:v>19.87</c:v>
                </c:pt>
                <c:pt idx="3">
                  <c:v>495.89</c:v>
                </c:pt>
                <c:pt idx="4">
                  <c:v>784.38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249945820992559"/>
                  <c:y val="-0.1767550974663031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40982229285559491"/>
                  <c:y val="-1.086609978893434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6436429964603049"/>
                  <c:y val="0.1652947484662281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8776758409785931"/>
                  <c:y val="-3.353589256660266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92901346047339"/>
                  <c:y val="-5.47837747498793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имущество</c:v>
                </c:pt>
                <c:pt idx="3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678.5</c:v>
                </c:pt>
                <c:pt idx="1">
                  <c:v>2116.48</c:v>
                </c:pt>
                <c:pt idx="2">
                  <c:v>297.41000000000003</c:v>
                </c:pt>
                <c:pt idx="3">
                  <c:v>81.36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0039490476534468E-2"/>
                  <c:y val="0.35927295452647257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4101495340605359"/>
                  <c:y val="8.969287177062426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425208890173132"/>
                  <c:y val="9.559694777141110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8086325218521997"/>
                  <c:y val="-2.264561120803747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92901346047339"/>
                  <c:y val="-5.47837747498793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имущество</c:v>
                </c:pt>
                <c:pt idx="3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3027.93</c:v>
                </c:pt>
                <c:pt idx="1">
                  <c:v>814.03</c:v>
                </c:pt>
                <c:pt idx="2">
                  <c:v>1535.73</c:v>
                </c:pt>
                <c:pt idx="3">
                  <c:v>182.17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4465241156782008"/>
                  <c:y val="-0.1331939720320425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47251342435406585"/>
                  <c:y val="-6.130285152156096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4190926822220616"/>
                  <c:y val="0.189253367455071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9847094801223241"/>
                  <c:y val="1.002523286765804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92901346047339"/>
                  <c:y val="-5.47837747498793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имущество</c:v>
                </c:pt>
                <c:pt idx="3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201.77</c:v>
                </c:pt>
                <c:pt idx="1">
                  <c:v>814.03</c:v>
                </c:pt>
                <c:pt idx="2">
                  <c:v>112.02</c:v>
                </c:pt>
                <c:pt idx="3">
                  <c:v>32.53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исполнения расходов бюджетов поселений за </a:t>
            </a:r>
            <a:r>
              <a:rPr lang="ru-RU" dirty="0" smtClean="0"/>
              <a:t>9 месяцев </a:t>
            </a:r>
            <a:r>
              <a:rPr lang="ru-RU" dirty="0"/>
              <a:t>2018 и 2019 </a:t>
            </a:r>
            <a:r>
              <a:rPr lang="ru-RU" dirty="0" smtClean="0"/>
              <a:t>года  тыс.руб.</a:t>
            </a:r>
            <a:endParaRPr lang="ru-RU" dirty="0"/>
          </a:p>
        </c:rich>
      </c:tx>
      <c:layout>
        <c:manualLayout>
          <c:xMode val="edge"/>
          <c:yMode val="edge"/>
          <c:x val="0.10394780921326195"/>
          <c:y val="5.67292589416702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33768961329121E-2"/>
          <c:y val="0.20102869056214229"/>
          <c:w val="0.9400437429082219"/>
          <c:h val="0.668951421440175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7901233117751127E-2"/>
                  <c:y val="-3.9710481259169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868310823668155E-2"/>
                  <c:y val="-6.61841354319486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045265217810082E-2"/>
                  <c:y val="-8.9821252209798197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70583246607104"/>
                      <c:h val="9.3917000478401846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расходов</c:v>
                </c:pt>
                <c:pt idx="1">
                  <c:v>Расходы за счет безвозмездных поступлений</c:v>
                </c:pt>
                <c:pt idx="2">
                  <c:v>Расходы за счет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217480.8</c:v>
                </c:pt>
                <c:pt idx="1">
                  <c:v>76476.5</c:v>
                </c:pt>
                <c:pt idx="2">
                  <c:v>141004.29999999999</c:v>
                </c:pt>
              </c:numCache>
            </c:numRef>
          </c:val>
          <c:shape val="coneToMa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934155411834077E-2"/>
                  <c:y val="-4.16014565572248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74073987065067E-2"/>
                  <c:y val="-0.177751678017233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218101388637474E-2"/>
                  <c:y val="-0.16640575178105305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141776826595313"/>
                      <c:h val="0.11093577816090293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Итого расходов</c:v>
                </c:pt>
                <c:pt idx="1">
                  <c:v>Расходы за счет безвозмездных поступлений</c:v>
                </c:pt>
                <c:pt idx="2">
                  <c:v>Расходы за счет местного бюджета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293099.90000000002</c:v>
                </c:pt>
                <c:pt idx="1">
                  <c:v>132371.1</c:v>
                </c:pt>
                <c:pt idx="2">
                  <c:v>160728.79999999999</c:v>
                </c:pt>
              </c:numCache>
            </c:numRef>
          </c:val>
          <c:shape val="coneToMa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648248"/>
        <c:axId val="266648640"/>
        <c:axId val="0"/>
      </c:bar3DChart>
      <c:catAx>
        <c:axId val="266648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6648640"/>
        <c:crossesAt val="0"/>
        <c:auto val="1"/>
        <c:lblAlgn val="ctr"/>
        <c:lblOffset val="100"/>
        <c:noMultiLvlLbl val="0"/>
      </c:catAx>
      <c:valAx>
        <c:axId val="266648640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4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23183382553374E-2"/>
          <c:y val="9.9451007761868271E-2"/>
          <c:w val="0.94717681661744657"/>
          <c:h val="0.66976905809953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 года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9279278894652146E-2"/>
                  <c:y val="9.202632394591208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38330068410537E-2"/>
                      <c:h val="3.43024441455429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19491000839345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862818258122327E-2"/>
                  <c:y val="1.369821347252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266223358972876E-2"/>
                  <c:y val="1.2856169481567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21087006677452E-2"/>
                      <c:h val="4.832725591489994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0061770825132681E-2"/>
                  <c:y val="3.50620294233916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12011164550215E-2"/>
                      <c:h val="5.3002193171352276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844134674777997E-2"/>
                  <c:y val="5.155314667449981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076909638287755E-2"/>
                      <c:h val="3.8977381401995276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3018605705198562E-2"/>
                  <c:y val="1.6513387621502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14580585643631E-2"/>
                      <c:h val="5.5339661799578443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4971408088253502E-2"/>
                  <c:y val="9.0988267011801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187398485264812E-2"/>
                  <c:y val="1.603577100022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207945561371361E-2"/>
                  <c:y val="2.7396426945054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350683789423494E-2"/>
                  <c:y val="-8.57061929497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Белореченское ГП</c:v>
                </c:pt>
                <c:pt idx="1">
                  <c:v>Мишелевское ГП</c:v>
                </c:pt>
                <c:pt idx="2">
                  <c:v>Среднинское ГП</c:v>
                </c:pt>
                <c:pt idx="3">
                  <c:v>Тайтурское ГП</c:v>
                </c:pt>
                <c:pt idx="4">
                  <c:v>Тельминское ГП</c:v>
                </c:pt>
                <c:pt idx="5">
                  <c:v>Большеел. СП</c:v>
                </c:pt>
                <c:pt idx="6">
                  <c:v>Железнод. СП</c:v>
                </c:pt>
                <c:pt idx="7">
                  <c:v>Новожилкин. СП</c:v>
                </c:pt>
                <c:pt idx="8">
                  <c:v>Новомальтин. СП</c:v>
                </c:pt>
                <c:pt idx="9">
                  <c:v>Раздольин. СП</c:v>
                </c:pt>
                <c:pt idx="10">
                  <c:v>Сосновское СП</c:v>
                </c:pt>
                <c:pt idx="11">
                  <c:v>Тальянское СП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19597.8</c:v>
                </c:pt>
                <c:pt idx="1">
                  <c:v>10034.6</c:v>
                </c:pt>
                <c:pt idx="2">
                  <c:v>10921</c:v>
                </c:pt>
                <c:pt idx="3">
                  <c:v>9057.9</c:v>
                </c:pt>
                <c:pt idx="4">
                  <c:v>8076.3</c:v>
                </c:pt>
                <c:pt idx="5">
                  <c:v>5139.6000000000004</c:v>
                </c:pt>
                <c:pt idx="6">
                  <c:v>4288.7</c:v>
                </c:pt>
                <c:pt idx="7">
                  <c:v>5101.5</c:v>
                </c:pt>
                <c:pt idx="8">
                  <c:v>4958.2</c:v>
                </c:pt>
                <c:pt idx="9">
                  <c:v>5305</c:v>
                </c:pt>
                <c:pt idx="10">
                  <c:v>3503.2</c:v>
                </c:pt>
                <c:pt idx="11">
                  <c:v>3609.1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2019 года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502172948554619E-2"/>
                  <c:y val="5.47928538901092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239180697165413E-2"/>
                      <c:h val="4.82451078502412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688354736779368E-3"/>
                  <c:y val="-1.4024719743033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78570436859822E-2"/>
                      <c:h val="4.365231865844760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4097430578906589E-2"/>
                  <c:y val="-7.0123138583545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285076857893629E-2"/>
                      <c:h val="5.066472454312610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603979693552085E-2"/>
                  <c:y val="-5.84367157056541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83416059321569E-2"/>
                      <c:h val="3.8977381401995276E-2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1.086091326417082E-2"/>
                  <c:y val="-1.35470110954299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258757954033329E-2"/>
                      <c:h val="6.936447356893545E-2"/>
                    </c:manualLayout>
                  </c15:layout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7"/>
              <c:layout>
                <c:manualLayout>
                  <c:x val="1.0844177368389684E-3"/>
                  <c:y val="-3.272456079516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1725636516244577E-3"/>
                  <c:y val="-2.739642694505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8085263241124808E-3"/>
                  <c:y val="-2.2394789984885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667833796160545E-2"/>
                      <c:h val="5.5339661799578443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3.7862402588122487E-3"/>
                  <c:y val="-2.52649069761107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157484950074942E-2"/>
                      <c:h val="5.300219317135227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Белореченское ГП</c:v>
                </c:pt>
                <c:pt idx="1">
                  <c:v>Мишелевское ГП</c:v>
                </c:pt>
                <c:pt idx="2">
                  <c:v>Среднинское ГП</c:v>
                </c:pt>
                <c:pt idx="3">
                  <c:v>Тайтурское ГП</c:v>
                </c:pt>
                <c:pt idx="4">
                  <c:v>Тельминское ГП</c:v>
                </c:pt>
                <c:pt idx="5">
                  <c:v>Большеел. СП</c:v>
                </c:pt>
                <c:pt idx="6">
                  <c:v>Железнод. СП</c:v>
                </c:pt>
                <c:pt idx="7">
                  <c:v>Новожилкин. СП</c:v>
                </c:pt>
                <c:pt idx="8">
                  <c:v>Новомальтин. СП</c:v>
                </c:pt>
                <c:pt idx="9">
                  <c:v>Раздольин. СП</c:v>
                </c:pt>
                <c:pt idx="10">
                  <c:v>Сосновское СП</c:v>
                </c:pt>
                <c:pt idx="11">
                  <c:v>Тальянское СП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19310.8</c:v>
                </c:pt>
                <c:pt idx="1">
                  <c:v>11545.9</c:v>
                </c:pt>
                <c:pt idx="2">
                  <c:v>11044.8</c:v>
                </c:pt>
                <c:pt idx="3">
                  <c:v>9004.5</c:v>
                </c:pt>
                <c:pt idx="4">
                  <c:v>9110.1</c:v>
                </c:pt>
                <c:pt idx="5">
                  <c:v>4792.1000000000004</c:v>
                </c:pt>
                <c:pt idx="6">
                  <c:v>5675.5</c:v>
                </c:pt>
                <c:pt idx="7">
                  <c:v>4967.6000000000004</c:v>
                </c:pt>
                <c:pt idx="8">
                  <c:v>4951.1000000000004</c:v>
                </c:pt>
                <c:pt idx="9">
                  <c:v>6227.8</c:v>
                </c:pt>
                <c:pt idx="10">
                  <c:v>3928.6</c:v>
                </c:pt>
                <c:pt idx="11">
                  <c:v>4947.7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266649424"/>
        <c:axId val="266649816"/>
      </c:barChart>
      <c:catAx>
        <c:axId val="26664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49816"/>
        <c:crosses val="autoZero"/>
        <c:auto val="1"/>
        <c:lblAlgn val="ctr"/>
        <c:lblOffset val="100"/>
        <c:noMultiLvlLbl val="0"/>
      </c:catAx>
      <c:valAx>
        <c:axId val="26664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4942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8229107178883844"/>
          <c:y val="2.7898407145851029E-2"/>
          <c:w val="0.44090130962950003"/>
          <c:h val="7.554398857263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Рост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9 месяцев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Раздольинское СП</c:v>
                </c:pt>
                <c:pt idx="1">
                  <c:v>Сосновское СП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0.34899999999999998</c:v>
                </c:pt>
                <c:pt idx="1">
                  <c:v>0.27300000000000002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Раздольинское СП</c:v>
                </c:pt>
                <c:pt idx="1">
                  <c:v>Сосновское СП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0.433</c:v>
                </c:pt>
                <c:pt idx="1">
                  <c:v>0.36699999999999999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1186728"/>
        <c:axId val="281187120"/>
      </c:barChart>
      <c:catAx>
        <c:axId val="28118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87120"/>
        <c:crosses val="autoZero"/>
        <c:auto val="1"/>
        <c:lblAlgn val="ctr"/>
        <c:lblOffset val="100"/>
        <c:noMultiLvlLbl val="0"/>
      </c:catAx>
      <c:valAx>
        <c:axId val="281187120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 rad="127000">
                <a:schemeClr val="tx1"/>
              </a:glow>
            </a:effectLst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86728"/>
        <c:crosses val="autoZero"/>
        <c:crossBetween val="between"/>
      </c:valAx>
      <c:spPr>
        <a:solidFill>
          <a:schemeClr val="bg2"/>
        </a:solidFill>
        <a:ln>
          <a:noFill/>
        </a:ln>
        <a:effectLst>
          <a:glow rad="127000">
            <a:schemeClr val="tx1"/>
          </a:glow>
        </a:effectLst>
      </c:spPr>
    </c:plotArea>
    <c:legend>
      <c:legendPos val="b"/>
      <c:layout>
        <c:manualLayout>
          <c:xMode val="edge"/>
          <c:yMode val="edge"/>
          <c:x val="0"/>
          <c:y val="0.83730094245883435"/>
          <c:w val="1"/>
          <c:h val="0.16011898494033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Снижение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9 месяцев 2018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Белореченское ГП</c:v>
                </c:pt>
                <c:pt idx="1">
                  <c:v>Мишелевское ГП</c:v>
                </c:pt>
                <c:pt idx="2">
                  <c:v>Среднинское ГП</c:v>
                </c:pt>
                <c:pt idx="3">
                  <c:v>Тайтурское ГП</c:v>
                </c:pt>
                <c:pt idx="4">
                  <c:v>Тельминское ГП</c:v>
                </c:pt>
                <c:pt idx="5">
                  <c:v>Большееланское СП</c:v>
                </c:pt>
                <c:pt idx="6">
                  <c:v>Железнодорожное СП</c:v>
                </c:pt>
                <c:pt idx="7">
                  <c:v>Новожилкинское СП</c:v>
                </c:pt>
                <c:pt idx="8">
                  <c:v>Новомальтинское СП</c:v>
                </c:pt>
                <c:pt idx="9">
                  <c:v>Тальянское СП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0.35599999999999998</c:v>
                </c:pt>
                <c:pt idx="1">
                  <c:v>0.39900000000000002</c:v>
                </c:pt>
                <c:pt idx="2">
                  <c:v>0.66200000000000003</c:v>
                </c:pt>
                <c:pt idx="3">
                  <c:v>0.434</c:v>
                </c:pt>
                <c:pt idx="4">
                  <c:v>0.499</c:v>
                </c:pt>
                <c:pt idx="5">
                  <c:v>0.42299999999999999</c:v>
                </c:pt>
                <c:pt idx="6">
                  <c:v>0.33700000000000002</c:v>
                </c:pt>
                <c:pt idx="7">
                  <c:v>0.33</c:v>
                </c:pt>
                <c:pt idx="8">
                  <c:v>0.51700000000000002</c:v>
                </c:pt>
                <c:pt idx="9">
                  <c:v>0.61799999999999999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9 месяцев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Белореченское ГП</c:v>
                </c:pt>
                <c:pt idx="1">
                  <c:v>Мишелевское ГП</c:v>
                </c:pt>
                <c:pt idx="2">
                  <c:v>Среднинское ГП</c:v>
                </c:pt>
                <c:pt idx="3">
                  <c:v>Тайтурское ГП</c:v>
                </c:pt>
                <c:pt idx="4">
                  <c:v>Тельминское ГП</c:v>
                </c:pt>
                <c:pt idx="5">
                  <c:v>Большееланское СП</c:v>
                </c:pt>
                <c:pt idx="6">
                  <c:v>Железнодорожное СП</c:v>
                </c:pt>
                <c:pt idx="7">
                  <c:v>Новожилкинское СП</c:v>
                </c:pt>
                <c:pt idx="8">
                  <c:v>Новомальтинское СП</c:v>
                </c:pt>
                <c:pt idx="9">
                  <c:v>Тальянское СП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0.33100000000000002</c:v>
                </c:pt>
                <c:pt idx="1">
                  <c:v>0.375</c:v>
                </c:pt>
                <c:pt idx="2">
                  <c:v>0.55800000000000005</c:v>
                </c:pt>
                <c:pt idx="3">
                  <c:v>0.28000000000000003</c:v>
                </c:pt>
                <c:pt idx="4">
                  <c:v>0.33</c:v>
                </c:pt>
                <c:pt idx="5">
                  <c:v>0.158</c:v>
                </c:pt>
                <c:pt idx="6">
                  <c:v>0.23799999999999999</c:v>
                </c:pt>
                <c:pt idx="7">
                  <c:v>0.252</c:v>
                </c:pt>
                <c:pt idx="8">
                  <c:v>0.29399999999999998</c:v>
                </c:pt>
                <c:pt idx="9">
                  <c:v>0.57899999999999996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187904"/>
        <c:axId val="281188296"/>
      </c:barChart>
      <c:catAx>
        <c:axId val="2811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88296"/>
        <c:crosses val="autoZero"/>
        <c:auto val="0"/>
        <c:lblAlgn val="ctr"/>
        <c:lblOffset val="100"/>
        <c:noMultiLvlLbl val="0"/>
      </c:catAx>
      <c:valAx>
        <c:axId val="281188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 rad="127000">
                <a:schemeClr val="tx1"/>
              </a:glow>
            </a:effectLst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87904"/>
        <c:crosses val="autoZero"/>
        <c:crossBetween val="between"/>
      </c:valAx>
      <c:spPr>
        <a:solidFill>
          <a:schemeClr val="bg2"/>
        </a:solidFill>
        <a:ln>
          <a:solidFill>
            <a:schemeClr val="bg2"/>
          </a:solidFill>
        </a:ln>
        <a:effectLst>
          <a:glow rad="127000">
            <a:schemeClr val="tx1">
              <a:lumMod val="50000"/>
              <a:lumOff val="50000"/>
            </a:schemeClr>
          </a:glow>
          <a:softEdge rad="0"/>
        </a:effectLst>
      </c:spPr>
    </c:plotArea>
    <c:legend>
      <c:legendPos val="b"/>
      <c:layout>
        <c:manualLayout>
          <c:xMode val="edge"/>
          <c:yMode val="edge"/>
          <c:x val="4.9999908593491488E-2"/>
          <c:y val="0.90623223220953175"/>
          <c:w val="0.75140957976771783"/>
          <c:h val="9.3767767790468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740351052472"/>
          <c:y val="0"/>
          <c:w val="0.75853261195516597"/>
          <c:h val="0.96920536166175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506BA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 w="251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Тельминское МО</c:v>
                </c:pt>
                <c:pt idx="1">
                  <c:v>Тальянское МО</c:v>
                </c:pt>
                <c:pt idx="2">
                  <c:v>Мишелевское МО</c:v>
                </c:pt>
                <c:pt idx="3">
                  <c:v>Большееланское МО</c:v>
                </c:pt>
                <c:pt idx="4">
                  <c:v>Новомальтинское МО</c:v>
                </c:pt>
                <c:pt idx="5">
                  <c:v>Новожилкинское МО</c:v>
                </c:pt>
                <c:pt idx="6">
                  <c:v>Тайтурское МО</c:v>
                </c:pt>
                <c:pt idx="7">
                  <c:v>Раздольинское МО</c:v>
                </c:pt>
                <c:pt idx="8">
                  <c:v>Сосновское МО</c:v>
                </c:pt>
                <c:pt idx="9">
                  <c:v>Белореченское МО</c:v>
                </c:pt>
                <c:pt idx="10">
                  <c:v>Среднинское МО</c:v>
                </c:pt>
                <c:pt idx="11">
                  <c:v>Железнодорожное МО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2"/>
                <c:pt idx="0">
                  <c:v>1055</c:v>
                </c:pt>
                <c:pt idx="1">
                  <c:v>1062.5999999999999</c:v>
                </c:pt>
                <c:pt idx="2">
                  <c:v>1220.5</c:v>
                </c:pt>
                <c:pt idx="3">
                  <c:v>1389.1</c:v>
                </c:pt>
                <c:pt idx="4">
                  <c:v>1397</c:v>
                </c:pt>
                <c:pt idx="5">
                  <c:v>1623</c:v>
                </c:pt>
                <c:pt idx="6">
                  <c:v>1815.5</c:v>
                </c:pt>
                <c:pt idx="7">
                  <c:v>2179.6999999999998</c:v>
                </c:pt>
                <c:pt idx="8">
                  <c:v>3164.4</c:v>
                </c:pt>
                <c:pt idx="9">
                  <c:v>3334.4</c:v>
                </c:pt>
                <c:pt idx="10">
                  <c:v>3345.3</c:v>
                </c:pt>
                <c:pt idx="11">
                  <c:v>3708.1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154360"/>
        <c:axId val="264155144"/>
      </c:barChart>
      <c:catAx>
        <c:axId val="264154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29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46" b="1" i="0" u="none" strike="noStrike" kern="1200" baseline="0">
                <a:solidFill>
                  <a:sysClr val="windowText" lastClr="000000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155144"/>
        <c:crosses val="autoZero"/>
        <c:auto val="1"/>
        <c:lblAlgn val="ctr"/>
        <c:lblOffset val="100"/>
        <c:noMultiLvlLbl val="0"/>
      </c:catAx>
      <c:valAx>
        <c:axId val="264155144"/>
        <c:scaling>
          <c:orientation val="minMax"/>
        </c:scaling>
        <c:delete val="1"/>
        <c:axPos val="b"/>
        <c:majorGridlines>
          <c:spPr>
            <a:ln w="957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264154360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 w="251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Белореченское МО</c:v>
                </c:pt>
                <c:pt idx="1">
                  <c:v>Большееланское МО</c:v>
                </c:pt>
                <c:pt idx="2">
                  <c:v>Среднинское МО</c:v>
                </c:pt>
                <c:pt idx="3">
                  <c:v>Тайтурское МО</c:v>
                </c:pt>
                <c:pt idx="4">
                  <c:v>Тальянское МО</c:v>
                </c:pt>
                <c:pt idx="5">
                  <c:v>Мишелевское МО</c:v>
                </c:pt>
                <c:pt idx="6">
                  <c:v>Раздольинское МО</c:v>
                </c:pt>
                <c:pt idx="7">
                  <c:v>Новомальтинское МО</c:v>
                </c:pt>
                <c:pt idx="8">
                  <c:v>Тельминское МО</c:v>
                </c:pt>
                <c:pt idx="9">
                  <c:v>Сосновское МО</c:v>
                </c:pt>
                <c:pt idx="10">
                  <c:v>Новожилкинское МО</c:v>
                </c:pt>
                <c:pt idx="11">
                  <c:v>Железнодорожное МО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0.58199999999999996</c:v>
                </c:pt>
                <c:pt idx="1">
                  <c:v>0.82799999999999996</c:v>
                </c:pt>
                <c:pt idx="2">
                  <c:v>1.044</c:v>
                </c:pt>
                <c:pt idx="3">
                  <c:v>1.109</c:v>
                </c:pt>
                <c:pt idx="4">
                  <c:v>1.1259999999999999</c:v>
                </c:pt>
                <c:pt idx="5">
                  <c:v>1.1339999999999999</c:v>
                </c:pt>
                <c:pt idx="6">
                  <c:v>1.2010000000000001</c:v>
                </c:pt>
                <c:pt idx="7">
                  <c:v>1.204</c:v>
                </c:pt>
                <c:pt idx="8">
                  <c:v>1.22</c:v>
                </c:pt>
                <c:pt idx="9">
                  <c:v>1.268</c:v>
                </c:pt>
                <c:pt idx="10">
                  <c:v>1.327</c:v>
                </c:pt>
                <c:pt idx="11">
                  <c:v>1.3440000000000001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306064"/>
        <c:axId val="264306456"/>
      </c:barChart>
      <c:catAx>
        <c:axId val="26430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29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64306456"/>
        <c:crosses val="autoZero"/>
        <c:auto val="1"/>
        <c:lblAlgn val="ctr"/>
        <c:lblOffset val="100"/>
        <c:noMultiLvlLbl val="0"/>
      </c:catAx>
      <c:valAx>
        <c:axId val="264306456"/>
        <c:scaling>
          <c:orientation val="minMax"/>
        </c:scaling>
        <c:delete val="1"/>
        <c:axPos val="b"/>
        <c:majorGridlines>
          <c:spPr>
            <a:ln w="955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264306064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489766187483434E-2"/>
                  <c:y val="0.4548812108055957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902718582195575"/>
                  <c:y val="0.162246498688792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333465770907077"/>
                  <c:y val="5.63919348805764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5871559633027525"/>
                  <c:y val="1.438134541108411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7761491969467117"/>
                  <c:y val="-6.131794356501849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24236</c:v>
                </c:pt>
                <c:pt idx="1">
                  <c:v>1790.87</c:v>
                </c:pt>
                <c:pt idx="2">
                  <c:v>6538.57</c:v>
                </c:pt>
                <c:pt idx="3">
                  <c:v>2857.4</c:v>
                </c:pt>
                <c:pt idx="4">
                  <c:v>958.89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2000362818093042E-2"/>
                  <c:y val="0.5084164421538546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902718582195575"/>
                  <c:y val="0.162246498688792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333465770907077"/>
                  <c:y val="5.63919348805764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5871559633027525"/>
                  <c:y val="1.438134541108411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92901346047339"/>
                  <c:y val="-5.47837747498793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имущество</c:v>
                </c:pt>
                <c:pt idx="3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4311.2299999999996</c:v>
                </c:pt>
                <c:pt idx="1">
                  <c:v>2984.78</c:v>
                </c:pt>
                <c:pt idx="2">
                  <c:v>1657.15</c:v>
                </c:pt>
                <c:pt idx="3">
                  <c:v>876.62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832157046882901"/>
                  <c:y val="0.1215609220346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45569385248862243"/>
                  <c:y val="0.2188759617533318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7062895807748816"/>
                  <c:y val="-6.993532887877951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3394495412844038"/>
                  <c:y val="-0.1291415868631993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92901346047339"/>
                  <c:y val="-5.47837747498793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3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имущество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15424.14</c:v>
                </c:pt>
                <c:pt idx="1">
                  <c:v>542.69000000000005</c:v>
                </c:pt>
                <c:pt idx="2">
                  <c:v>441.59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489766187483434E-2"/>
                  <c:y val="0.4548812108055957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8902718582195575"/>
                  <c:y val="0.162246498688792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333465770907077"/>
                  <c:y val="5.63919348805764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6483180428134557"/>
                  <c:y val="-9.5772735777592665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8192901346047339"/>
                  <c:y val="-5.478377474987939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имущество</c:v>
                </c:pt>
                <c:pt idx="3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6811.25</c:v>
                </c:pt>
                <c:pt idx="1">
                  <c:v>1736.6</c:v>
                </c:pt>
                <c:pt idx="2">
                  <c:v>1912.81</c:v>
                </c:pt>
                <c:pt idx="3">
                  <c:v>670.93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8.7383459912070194E-2"/>
                  <c:y val="-0.19635760391172047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095091000618394E-2"/>
                  <c:y val="0.1006291152615373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333465770907077"/>
                  <c:y val="5.63919348805764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45871559633027525"/>
                  <c:y val="1.438134541108411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42143490091261526"/>
                  <c:y val="-7.003016865187063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1411.15</c:v>
                </c:pt>
                <c:pt idx="1">
                  <c:v>1465.26</c:v>
                </c:pt>
                <c:pt idx="2">
                  <c:v>174.79</c:v>
                </c:pt>
                <c:pt idx="3">
                  <c:v>1839.21</c:v>
                </c:pt>
                <c:pt idx="4">
                  <c:v>784.44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60552866671483"/>
          <c:y val="7.1349178949960776E-2"/>
          <c:w val="0.62040849969090894"/>
          <c:h val="0.969205299567653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00CC"/>
              </a:solidFill>
              <a:ln w="25250">
                <a:noFill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250">
                <a:noFill/>
              </a:ln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25250"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 w="25250">
                <a:noFill/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 w="25250">
                <a:noFill/>
              </a:ln>
            </c:spPr>
          </c:dPt>
          <c:dPt>
            <c:idx val="6"/>
            <c:bubble3D val="0"/>
            <c:spPr>
              <a:solidFill>
                <a:srgbClr val="7030A0"/>
              </a:solidFill>
              <a:ln w="25250">
                <a:noFill/>
              </a:ln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8.4269426184112192E-2"/>
                  <c:y val="-0.1985356601834334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14621108141299"/>
                  <c:y val="7.666346475244675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333465770907077"/>
                  <c:y val="5.63919348805764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3654054997712442"/>
                  <c:y val="0.15813305934414437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5158677069036095"/>
                  <c:y val="-4.607154966302725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40214067278287463"/>
                  <c:y val="8.272513146689061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8593272171253825"/>
                  <c:y val="-8.74522818364271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5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5"/>
                <c:pt idx="0">
                  <c:v>НДФЛ</c:v>
                </c:pt>
                <c:pt idx="1">
                  <c:v>Налоги на товары, реализуемые на территории РФ (акцизы)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1188.31</c:v>
                </c:pt>
                <c:pt idx="1">
                  <c:v>1356.72</c:v>
                </c:pt>
                <c:pt idx="2">
                  <c:v>650</c:v>
                </c:pt>
                <c:pt idx="3">
                  <c:v>1110.24</c:v>
                </c:pt>
                <c:pt idx="4">
                  <c:v>68.94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CE0B7-5CF0-43D1-BB61-8A9BDDE9BB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BB9F7-0D0B-47CE-A333-A515A111A8A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Администрация  МО</a:t>
          </a:r>
          <a:endParaRPr lang="ru-RU" sz="2000" b="1" dirty="0">
            <a:solidFill>
              <a:srgbClr val="C00000"/>
            </a:solidFill>
          </a:endParaRPr>
        </a:p>
      </dgm:t>
    </dgm:pt>
    <dgm:pt modelId="{0DC8B2C9-7555-421C-9DCD-E6223FAFD418}" type="parTrans" cxnId="{C63CB8D2-FAEE-4BCC-818C-7B51B9FCF87E}">
      <dgm:prSet/>
      <dgm:spPr/>
      <dgm:t>
        <a:bodyPr/>
        <a:lstStyle/>
        <a:p>
          <a:endParaRPr lang="ru-RU"/>
        </a:p>
      </dgm:t>
    </dgm:pt>
    <dgm:pt modelId="{41C4E9B9-4CFD-4FF1-90EA-48C17FD5BF51}" type="sibTrans" cxnId="{C63CB8D2-FAEE-4BCC-818C-7B51B9FCF87E}">
      <dgm:prSet/>
      <dgm:spPr/>
      <dgm:t>
        <a:bodyPr/>
        <a:lstStyle/>
        <a:p>
          <a:endParaRPr lang="ru-RU"/>
        </a:p>
      </dgm:t>
    </dgm:pt>
    <dgm:pt modelId="{D0513AF1-7279-402C-AB2E-611297C3A409}">
      <dgm:prSet phldrT="[Текст]" custT="1"/>
      <dgm:spPr/>
      <dgm:t>
        <a:bodyPr/>
        <a:lstStyle/>
        <a:p>
          <a:r>
            <a:rPr lang="ru-RU" sz="1600" dirty="0" smtClean="0"/>
            <a:t>установление и исполнение расходных обязательств муниципального образования;</a:t>
          </a:r>
          <a:endParaRPr lang="ru-RU" sz="1600" dirty="0"/>
        </a:p>
      </dgm:t>
    </dgm:pt>
    <dgm:pt modelId="{7B2D2881-EC49-4165-BB57-0902CABCF389}" type="parTrans" cxnId="{7EB24CE5-32EF-40E8-82D9-F6658DEB8CC1}">
      <dgm:prSet/>
      <dgm:spPr/>
      <dgm:t>
        <a:bodyPr/>
        <a:lstStyle/>
        <a:p>
          <a:endParaRPr lang="ru-RU"/>
        </a:p>
      </dgm:t>
    </dgm:pt>
    <dgm:pt modelId="{2E3CCD7F-9A74-43BE-BDA3-2FD4D601CDF3}" type="sibTrans" cxnId="{7EB24CE5-32EF-40E8-82D9-F6658DEB8CC1}">
      <dgm:prSet/>
      <dgm:spPr/>
      <dgm:t>
        <a:bodyPr/>
        <a:lstStyle/>
        <a:p>
          <a:endParaRPr lang="ru-RU"/>
        </a:p>
      </dgm:t>
    </dgm:pt>
    <dgm:pt modelId="{B38DC7E4-A1BC-4F80-9736-885CF656000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Дума МО</a:t>
          </a:r>
          <a:endParaRPr lang="ru-RU" sz="2000" b="1" dirty="0">
            <a:solidFill>
              <a:srgbClr val="C00000"/>
            </a:solidFill>
          </a:endParaRPr>
        </a:p>
      </dgm:t>
    </dgm:pt>
    <dgm:pt modelId="{C4C5F5CE-CC55-42C1-AFDD-6362A2D0D24F}" type="parTrans" cxnId="{3970E815-9419-49AB-95FE-560855C96B8D}">
      <dgm:prSet/>
      <dgm:spPr/>
      <dgm:t>
        <a:bodyPr/>
        <a:lstStyle/>
        <a:p>
          <a:endParaRPr lang="ru-RU"/>
        </a:p>
      </dgm:t>
    </dgm:pt>
    <dgm:pt modelId="{6E5FE395-DF62-4A80-A503-7BB33D8FDF7E}" type="sibTrans" cxnId="{3970E815-9419-49AB-95FE-560855C96B8D}">
      <dgm:prSet/>
      <dgm:spPr/>
      <dgm:t>
        <a:bodyPr/>
        <a:lstStyle/>
        <a:p>
          <a:endParaRPr lang="ru-RU"/>
        </a:p>
      </dgm:t>
    </dgm:pt>
    <dgm:pt modelId="{D879B1E0-F1EC-44FE-85BB-04DF95C3FACA}">
      <dgm:prSet phldrT="[Текст]" custT="1"/>
      <dgm:spPr/>
      <dgm:t>
        <a:bodyPr/>
        <a:lstStyle/>
        <a:p>
          <a:r>
            <a:rPr lang="ru-RU" sz="1800" dirty="0" smtClean="0"/>
            <a:t>установление порядка составления и рассмотрения проекта местного бюджета, утверждения и исполнения местного бюджета, осуществления контроля за его исполнением и утверждения отчета об исполнении местного бюджета;</a:t>
          </a:r>
          <a:endParaRPr lang="ru-RU" sz="1800" dirty="0"/>
        </a:p>
      </dgm:t>
    </dgm:pt>
    <dgm:pt modelId="{5A098434-0E04-4DF2-8DFC-D5A53D1D52DD}" type="parTrans" cxnId="{4FF8AB42-9CBE-4D53-8E7F-0410678D0389}">
      <dgm:prSet/>
      <dgm:spPr/>
      <dgm:t>
        <a:bodyPr/>
        <a:lstStyle/>
        <a:p>
          <a:endParaRPr lang="ru-RU"/>
        </a:p>
      </dgm:t>
    </dgm:pt>
    <dgm:pt modelId="{20EBE537-FF58-407C-ADCA-086F01FF5F6C}" type="sibTrans" cxnId="{4FF8AB42-9CBE-4D53-8E7F-0410678D0389}">
      <dgm:prSet/>
      <dgm:spPr/>
      <dgm:t>
        <a:bodyPr/>
        <a:lstStyle/>
        <a:p>
          <a:endParaRPr lang="ru-RU"/>
        </a:p>
      </dgm:t>
    </dgm:pt>
    <dgm:pt modelId="{62510374-3A72-438B-B1C6-ACEC035049B3}">
      <dgm:prSet custT="1"/>
      <dgm:spPr/>
      <dgm:t>
        <a:bodyPr/>
        <a:lstStyle/>
        <a:p>
          <a:r>
            <a:rPr lang="ru-RU" sz="1800" dirty="0" smtClean="0"/>
            <a:t>составление и рассмотрение проекта местного бюджета, утверждение и исполнение местного бюджета, осуществление контроля за его исполнением, составление и утверждение отчета об исполнении местного бюджета;</a:t>
          </a:r>
          <a:endParaRPr lang="ru-RU" sz="1800" dirty="0"/>
        </a:p>
      </dgm:t>
    </dgm:pt>
    <dgm:pt modelId="{326B9C7C-A622-43E6-9316-87C87FE36736}" type="parTrans" cxnId="{F099DB70-9242-4B73-BF2A-6DEB448A76CF}">
      <dgm:prSet/>
      <dgm:spPr/>
      <dgm:t>
        <a:bodyPr/>
        <a:lstStyle/>
        <a:p>
          <a:endParaRPr lang="ru-RU"/>
        </a:p>
      </dgm:t>
    </dgm:pt>
    <dgm:pt modelId="{13E94B0D-C63A-4BF8-B380-21EBD930F64A}" type="sibTrans" cxnId="{F099DB70-9242-4B73-BF2A-6DEB448A76CF}">
      <dgm:prSet/>
      <dgm:spPr/>
      <dgm:t>
        <a:bodyPr/>
        <a:lstStyle/>
        <a:p>
          <a:endParaRPr lang="ru-RU"/>
        </a:p>
      </dgm:t>
    </dgm:pt>
    <dgm:pt modelId="{368A4D97-E0FB-40A6-98FD-E732B71F92F4}">
      <dgm:prSet custT="1"/>
      <dgm:spPr/>
      <dgm:t>
        <a:bodyPr/>
        <a:lstStyle/>
        <a:p>
          <a:endParaRPr lang="ru-RU" sz="1800" dirty="0"/>
        </a:p>
      </dgm:t>
    </dgm:pt>
    <dgm:pt modelId="{EE0B1040-C58C-45AB-A59B-417E94D19C93}" type="parTrans" cxnId="{5E9F0044-63FB-4461-8C9D-8A620D49479C}">
      <dgm:prSet/>
      <dgm:spPr/>
      <dgm:t>
        <a:bodyPr/>
        <a:lstStyle/>
        <a:p>
          <a:endParaRPr lang="ru-RU"/>
        </a:p>
      </dgm:t>
    </dgm:pt>
    <dgm:pt modelId="{E31BF624-4989-495B-A42D-01797F2C6AAE}" type="sibTrans" cxnId="{5E9F0044-63FB-4461-8C9D-8A620D49479C}">
      <dgm:prSet/>
      <dgm:spPr/>
      <dgm:t>
        <a:bodyPr/>
        <a:lstStyle/>
        <a:p>
          <a:endParaRPr lang="ru-RU"/>
        </a:p>
      </dgm:t>
    </dgm:pt>
    <dgm:pt modelId="{DE0E49F0-71C0-45BA-94A7-88AE1ED50E44}">
      <dgm:prSet custT="1"/>
      <dgm:spPr/>
      <dgm:t>
        <a:bodyPr/>
        <a:lstStyle/>
        <a:p>
          <a:r>
            <a:rPr lang="ru-RU" sz="1600" dirty="0" smtClean="0"/>
            <a:t>определение порядка предоставления межбюджетных трансфертов из местных бюджетов, предоставление межбюджетных трансфертов из местных бюджетов;</a:t>
          </a:r>
          <a:endParaRPr lang="ru-RU" sz="1600" dirty="0"/>
        </a:p>
      </dgm:t>
    </dgm:pt>
    <dgm:pt modelId="{3B8FF6B0-A273-4FE8-903C-4F993229512C}" type="parTrans" cxnId="{2276ED2C-7609-4606-AEC0-362A5D12BAAF}">
      <dgm:prSet/>
      <dgm:spPr/>
      <dgm:t>
        <a:bodyPr/>
        <a:lstStyle/>
        <a:p>
          <a:endParaRPr lang="ru-RU"/>
        </a:p>
      </dgm:t>
    </dgm:pt>
    <dgm:pt modelId="{15240DD3-C2D8-4F29-A4D8-B60A51728149}" type="sibTrans" cxnId="{2276ED2C-7609-4606-AEC0-362A5D12BAAF}">
      <dgm:prSet/>
      <dgm:spPr/>
      <dgm:t>
        <a:bodyPr/>
        <a:lstStyle/>
        <a:p>
          <a:endParaRPr lang="ru-RU"/>
        </a:p>
      </dgm:t>
    </dgm:pt>
    <dgm:pt modelId="{781DB9BC-9F47-407A-A7CC-409FEB367832}">
      <dgm:prSet custT="1"/>
      <dgm:spPr/>
      <dgm:t>
        <a:bodyPr/>
        <a:lstStyle/>
        <a:p>
          <a:r>
            <a:rPr lang="ru-RU" sz="1600" dirty="0" smtClean="0"/>
            <a:t>осуществление муниципальных заимствований, предоставление муниципальных гарантий, предоставление бюджетных кредитов, управление муниципальным долгом и управление установление, детализация и определение порядка применения бюджетной классификации Российской Федерации в части, относящейся к местному бюджету;</a:t>
          </a:r>
          <a:endParaRPr lang="ru-RU" sz="1600" dirty="0"/>
        </a:p>
      </dgm:t>
    </dgm:pt>
    <dgm:pt modelId="{07FD9611-88C9-4FBC-AEDB-C5CDE57127CC}" type="parTrans" cxnId="{F301DE1A-A9C3-46BB-B3B1-538E625703E8}">
      <dgm:prSet/>
      <dgm:spPr/>
      <dgm:t>
        <a:bodyPr/>
        <a:lstStyle/>
        <a:p>
          <a:endParaRPr lang="ru-RU"/>
        </a:p>
      </dgm:t>
    </dgm:pt>
    <dgm:pt modelId="{DF8CD614-A89D-441F-8060-D6F9ED021486}" type="sibTrans" cxnId="{F301DE1A-A9C3-46BB-B3B1-538E625703E8}">
      <dgm:prSet/>
      <dgm:spPr/>
      <dgm:t>
        <a:bodyPr/>
        <a:lstStyle/>
        <a:p>
          <a:endParaRPr lang="ru-RU"/>
        </a:p>
      </dgm:t>
    </dgm:pt>
    <dgm:pt modelId="{1CBBA6D1-02A4-4C75-84F5-956F69CEADE8}">
      <dgm:prSet custT="1"/>
      <dgm:spPr/>
      <dgm:t>
        <a:bodyPr/>
        <a:lstStyle/>
        <a:p>
          <a:r>
            <a:rPr lang="ru-RU" sz="1600" dirty="0" smtClean="0"/>
            <a:t>иные бюджетные полномочия, отнесенные настоящим Кодексом к бюджетным полномочиям органов местного самоуправления.</a:t>
          </a:r>
          <a:endParaRPr lang="ru-RU" sz="1600" dirty="0"/>
        </a:p>
      </dgm:t>
    </dgm:pt>
    <dgm:pt modelId="{1BE3D0C1-94E5-4F1E-BD39-259330661F3D}" type="parTrans" cxnId="{93401D1C-D748-4AAC-9513-53703C0FD7D3}">
      <dgm:prSet/>
      <dgm:spPr/>
      <dgm:t>
        <a:bodyPr/>
        <a:lstStyle/>
        <a:p>
          <a:endParaRPr lang="ru-RU"/>
        </a:p>
      </dgm:t>
    </dgm:pt>
    <dgm:pt modelId="{0DC19645-27CE-42D2-B27A-5D563FCD8986}" type="sibTrans" cxnId="{93401D1C-D748-4AAC-9513-53703C0FD7D3}">
      <dgm:prSet/>
      <dgm:spPr/>
      <dgm:t>
        <a:bodyPr/>
        <a:lstStyle/>
        <a:p>
          <a:endParaRPr lang="ru-RU"/>
        </a:p>
      </dgm:t>
    </dgm:pt>
    <dgm:pt modelId="{B842B056-92FA-4C57-B966-9994030A3DC3}">
      <dgm:prSet custT="1"/>
      <dgm:spPr/>
      <dgm:t>
        <a:bodyPr/>
        <a:lstStyle/>
        <a:p>
          <a:endParaRPr lang="ru-RU" sz="1600" dirty="0"/>
        </a:p>
      </dgm:t>
    </dgm:pt>
    <dgm:pt modelId="{FD22E067-7F59-4683-934A-CC328FB607B6}" type="parTrans" cxnId="{A1986015-9C37-498B-B5FA-965A3C6E9FAC}">
      <dgm:prSet/>
      <dgm:spPr/>
      <dgm:t>
        <a:bodyPr/>
        <a:lstStyle/>
        <a:p>
          <a:endParaRPr lang="ru-RU"/>
        </a:p>
      </dgm:t>
    </dgm:pt>
    <dgm:pt modelId="{C7602D7D-39E0-4F9C-9B3F-56CE04C2DC0C}" type="sibTrans" cxnId="{A1986015-9C37-498B-B5FA-965A3C6E9FAC}">
      <dgm:prSet/>
      <dgm:spPr/>
      <dgm:t>
        <a:bodyPr/>
        <a:lstStyle/>
        <a:p>
          <a:endParaRPr lang="ru-RU"/>
        </a:p>
      </dgm:t>
    </dgm:pt>
    <dgm:pt modelId="{7C714309-B83D-4E38-A0F7-8D5D9325B732}" type="pres">
      <dgm:prSet presAssocID="{5D8CE0B7-5CF0-43D1-BB61-8A9BDDE9BB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B58E4-114E-4204-A01F-6F86DEA8F1AE}" type="pres">
      <dgm:prSet presAssocID="{313BB9F7-0D0B-47CE-A333-A515A111A8A7}" presName="parentText" presStyleLbl="node1" presStyleIdx="0" presStyleCnt="2" custScaleY="40730" custLinFactNeighborX="-367" custLinFactNeighborY="-1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A466B-7DDC-4B15-B4A9-052DAAD59A7F}" type="pres">
      <dgm:prSet presAssocID="{313BB9F7-0D0B-47CE-A333-A515A111A8A7}" presName="childText" presStyleLbl="revTx" presStyleIdx="0" presStyleCnt="2" custScaleY="94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510F6-190C-4DA2-932C-337589591D03}" type="pres">
      <dgm:prSet presAssocID="{B38DC7E4-A1BC-4F80-9736-885CF6560000}" presName="parentText" presStyleLbl="node1" presStyleIdx="1" presStyleCnt="2" custScaleY="28048" custLinFactNeighborX="-611" custLinFactNeighborY="-5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271AF-8C37-477B-8B91-B1BA2BF8930A}" type="pres">
      <dgm:prSet presAssocID="{B38DC7E4-A1BC-4F80-9736-885CF656000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9DB70-9242-4B73-BF2A-6DEB448A76CF}" srcId="{B38DC7E4-A1BC-4F80-9736-885CF6560000}" destId="{62510374-3A72-438B-B1C6-ACEC035049B3}" srcOrd="1" destOrd="0" parTransId="{326B9C7C-A622-43E6-9316-87C87FE36736}" sibTransId="{13E94B0D-C63A-4BF8-B380-21EBD930F64A}"/>
    <dgm:cxn modelId="{17214FAA-D1A7-4E84-A44B-4BA571D1372D}" type="presOf" srcId="{313BB9F7-0D0B-47CE-A333-A515A111A8A7}" destId="{AC7B58E4-114E-4204-A01F-6F86DEA8F1AE}" srcOrd="0" destOrd="0" presId="urn:microsoft.com/office/officeart/2005/8/layout/vList2"/>
    <dgm:cxn modelId="{C63CB8D2-FAEE-4BCC-818C-7B51B9FCF87E}" srcId="{5D8CE0B7-5CF0-43D1-BB61-8A9BDDE9BB8E}" destId="{313BB9F7-0D0B-47CE-A333-A515A111A8A7}" srcOrd="0" destOrd="0" parTransId="{0DC8B2C9-7555-421C-9DCD-E6223FAFD418}" sibTransId="{41C4E9B9-4CFD-4FF1-90EA-48C17FD5BF51}"/>
    <dgm:cxn modelId="{E183FB13-56B9-4C72-A135-5F86A517597A}" type="presOf" srcId="{D879B1E0-F1EC-44FE-85BB-04DF95C3FACA}" destId="{AFD271AF-8C37-477B-8B91-B1BA2BF8930A}" srcOrd="0" destOrd="0" presId="urn:microsoft.com/office/officeart/2005/8/layout/vList2"/>
    <dgm:cxn modelId="{F301DE1A-A9C3-46BB-B3B1-538E625703E8}" srcId="{313BB9F7-0D0B-47CE-A333-A515A111A8A7}" destId="{781DB9BC-9F47-407A-A7CC-409FEB367832}" srcOrd="2" destOrd="0" parTransId="{07FD9611-88C9-4FBC-AEDB-C5CDE57127CC}" sibTransId="{DF8CD614-A89D-441F-8060-D6F9ED021486}"/>
    <dgm:cxn modelId="{885EBEC5-CBD8-49F7-9070-32F186EC867E}" type="presOf" srcId="{D0513AF1-7279-402C-AB2E-611297C3A409}" destId="{88DA466B-7DDC-4B15-B4A9-052DAAD59A7F}" srcOrd="0" destOrd="0" presId="urn:microsoft.com/office/officeart/2005/8/layout/vList2"/>
    <dgm:cxn modelId="{A1986015-9C37-498B-B5FA-965A3C6E9FAC}" srcId="{313BB9F7-0D0B-47CE-A333-A515A111A8A7}" destId="{B842B056-92FA-4C57-B966-9994030A3DC3}" srcOrd="4" destOrd="0" parTransId="{FD22E067-7F59-4683-934A-CC328FB607B6}" sibTransId="{C7602D7D-39E0-4F9C-9B3F-56CE04C2DC0C}"/>
    <dgm:cxn modelId="{E3F7A0AA-ED11-4A98-BDE2-453BAFFBA8E9}" type="presOf" srcId="{1CBBA6D1-02A4-4C75-84F5-956F69CEADE8}" destId="{88DA466B-7DDC-4B15-B4A9-052DAAD59A7F}" srcOrd="0" destOrd="3" presId="urn:microsoft.com/office/officeart/2005/8/layout/vList2"/>
    <dgm:cxn modelId="{D29F3481-6842-4074-8A22-8A2F96361612}" type="presOf" srcId="{DE0E49F0-71C0-45BA-94A7-88AE1ED50E44}" destId="{88DA466B-7DDC-4B15-B4A9-052DAAD59A7F}" srcOrd="0" destOrd="1" presId="urn:microsoft.com/office/officeart/2005/8/layout/vList2"/>
    <dgm:cxn modelId="{74ED880A-1342-42E7-91C8-F4B64F2E3A64}" type="presOf" srcId="{5D8CE0B7-5CF0-43D1-BB61-8A9BDDE9BB8E}" destId="{7C714309-B83D-4E38-A0F7-8D5D9325B732}" srcOrd="0" destOrd="0" presId="urn:microsoft.com/office/officeart/2005/8/layout/vList2"/>
    <dgm:cxn modelId="{3970E815-9419-49AB-95FE-560855C96B8D}" srcId="{5D8CE0B7-5CF0-43D1-BB61-8A9BDDE9BB8E}" destId="{B38DC7E4-A1BC-4F80-9736-885CF6560000}" srcOrd="1" destOrd="0" parTransId="{C4C5F5CE-CC55-42C1-AFDD-6362A2D0D24F}" sibTransId="{6E5FE395-DF62-4A80-A503-7BB33D8FDF7E}"/>
    <dgm:cxn modelId="{B1F2CABB-8603-45D7-925C-DAA2CFE82FC8}" type="presOf" srcId="{B842B056-92FA-4C57-B966-9994030A3DC3}" destId="{88DA466B-7DDC-4B15-B4A9-052DAAD59A7F}" srcOrd="0" destOrd="4" presId="urn:microsoft.com/office/officeart/2005/8/layout/vList2"/>
    <dgm:cxn modelId="{1095B42D-1F84-475B-B1A3-E97725D0B537}" type="presOf" srcId="{62510374-3A72-438B-B1C6-ACEC035049B3}" destId="{AFD271AF-8C37-477B-8B91-B1BA2BF8930A}" srcOrd="0" destOrd="1" presId="urn:microsoft.com/office/officeart/2005/8/layout/vList2"/>
    <dgm:cxn modelId="{2276ED2C-7609-4606-AEC0-362A5D12BAAF}" srcId="{313BB9F7-0D0B-47CE-A333-A515A111A8A7}" destId="{DE0E49F0-71C0-45BA-94A7-88AE1ED50E44}" srcOrd="1" destOrd="0" parTransId="{3B8FF6B0-A273-4FE8-903C-4F993229512C}" sibTransId="{15240DD3-C2D8-4F29-A4D8-B60A51728149}"/>
    <dgm:cxn modelId="{B60D7348-9332-4F81-8B33-8F25548230D2}" type="presOf" srcId="{781DB9BC-9F47-407A-A7CC-409FEB367832}" destId="{88DA466B-7DDC-4B15-B4A9-052DAAD59A7F}" srcOrd="0" destOrd="2" presId="urn:microsoft.com/office/officeart/2005/8/layout/vList2"/>
    <dgm:cxn modelId="{BDA0343E-F9AC-4710-8660-468B099D9785}" type="presOf" srcId="{368A4D97-E0FB-40A6-98FD-E732B71F92F4}" destId="{AFD271AF-8C37-477B-8B91-B1BA2BF8930A}" srcOrd="0" destOrd="2" presId="urn:microsoft.com/office/officeart/2005/8/layout/vList2"/>
    <dgm:cxn modelId="{5E9F0044-63FB-4461-8C9D-8A620D49479C}" srcId="{B38DC7E4-A1BC-4F80-9736-885CF6560000}" destId="{368A4D97-E0FB-40A6-98FD-E732B71F92F4}" srcOrd="2" destOrd="0" parTransId="{EE0B1040-C58C-45AB-A59B-417E94D19C93}" sibTransId="{E31BF624-4989-495B-A42D-01797F2C6AAE}"/>
    <dgm:cxn modelId="{7EB24CE5-32EF-40E8-82D9-F6658DEB8CC1}" srcId="{313BB9F7-0D0B-47CE-A333-A515A111A8A7}" destId="{D0513AF1-7279-402C-AB2E-611297C3A409}" srcOrd="0" destOrd="0" parTransId="{7B2D2881-EC49-4165-BB57-0902CABCF389}" sibTransId="{2E3CCD7F-9A74-43BE-BDA3-2FD4D601CDF3}"/>
    <dgm:cxn modelId="{93401D1C-D748-4AAC-9513-53703C0FD7D3}" srcId="{313BB9F7-0D0B-47CE-A333-A515A111A8A7}" destId="{1CBBA6D1-02A4-4C75-84F5-956F69CEADE8}" srcOrd="3" destOrd="0" parTransId="{1BE3D0C1-94E5-4F1E-BD39-259330661F3D}" sibTransId="{0DC19645-27CE-42D2-B27A-5D563FCD8986}"/>
    <dgm:cxn modelId="{F891A892-1552-4227-9D57-C931987F4CE6}" type="presOf" srcId="{B38DC7E4-A1BC-4F80-9736-885CF6560000}" destId="{2EC510F6-190C-4DA2-932C-337589591D03}" srcOrd="0" destOrd="0" presId="urn:microsoft.com/office/officeart/2005/8/layout/vList2"/>
    <dgm:cxn modelId="{4FF8AB42-9CBE-4D53-8E7F-0410678D0389}" srcId="{B38DC7E4-A1BC-4F80-9736-885CF6560000}" destId="{D879B1E0-F1EC-44FE-85BB-04DF95C3FACA}" srcOrd="0" destOrd="0" parTransId="{5A098434-0E04-4DF2-8DFC-D5A53D1D52DD}" sibTransId="{20EBE537-FF58-407C-ADCA-086F01FF5F6C}"/>
    <dgm:cxn modelId="{74A3F083-E425-481D-835B-B2D5B4668BF8}" type="presParOf" srcId="{7C714309-B83D-4E38-A0F7-8D5D9325B732}" destId="{AC7B58E4-114E-4204-A01F-6F86DEA8F1AE}" srcOrd="0" destOrd="0" presId="urn:microsoft.com/office/officeart/2005/8/layout/vList2"/>
    <dgm:cxn modelId="{5AD0541B-5CB9-4A50-9621-A494D9FFFC44}" type="presParOf" srcId="{7C714309-B83D-4E38-A0F7-8D5D9325B732}" destId="{88DA466B-7DDC-4B15-B4A9-052DAAD59A7F}" srcOrd="1" destOrd="0" presId="urn:microsoft.com/office/officeart/2005/8/layout/vList2"/>
    <dgm:cxn modelId="{2493BD0C-D378-466C-A019-4C17BD6CB13F}" type="presParOf" srcId="{7C714309-B83D-4E38-A0F7-8D5D9325B732}" destId="{2EC510F6-190C-4DA2-932C-337589591D03}" srcOrd="2" destOrd="0" presId="urn:microsoft.com/office/officeart/2005/8/layout/vList2"/>
    <dgm:cxn modelId="{8F087897-816B-47B0-9048-D8D8DA7562C6}" type="presParOf" srcId="{7C714309-B83D-4E38-A0F7-8D5D9325B732}" destId="{AFD271AF-8C37-477B-8B91-B1BA2BF893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23CF7-34DC-4814-A6EA-87C1AFECC8C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55138C-A4BD-4F22-BCC5-33D3A9C20552}">
      <dgm:prSet phldrT="[Текст]" phldr="1"/>
      <dgm:spPr/>
      <dgm:t>
        <a:bodyPr/>
        <a:lstStyle/>
        <a:p>
          <a:endParaRPr lang="ru-RU" dirty="0"/>
        </a:p>
      </dgm:t>
    </dgm:pt>
    <dgm:pt modelId="{34F6A387-D4C6-45A2-8B1D-991369EA3D4A}" type="parTrans" cxnId="{92CDF03D-3391-4C09-A27C-3454B5CE5296}">
      <dgm:prSet/>
      <dgm:spPr/>
      <dgm:t>
        <a:bodyPr/>
        <a:lstStyle/>
        <a:p>
          <a:endParaRPr lang="ru-RU"/>
        </a:p>
      </dgm:t>
    </dgm:pt>
    <dgm:pt modelId="{E8A9D8D6-4258-4A9A-8183-DBFFC782649E}" type="sibTrans" cxnId="{92CDF03D-3391-4C09-A27C-3454B5CE5296}">
      <dgm:prSet/>
      <dgm:spPr/>
      <dgm:t>
        <a:bodyPr/>
        <a:lstStyle/>
        <a:p>
          <a:endParaRPr lang="ru-RU"/>
        </a:p>
      </dgm:t>
    </dgm:pt>
    <dgm:pt modelId="{F20084A2-61F9-48FB-A813-2A13372424B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единства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A78E7A3-FD72-4985-A6E7-D1630712332D}" type="parTrans" cxnId="{1F3983F4-254B-49EE-B776-B1DBF8F9E4ED}">
      <dgm:prSet/>
      <dgm:spPr/>
      <dgm:t>
        <a:bodyPr/>
        <a:lstStyle/>
        <a:p>
          <a:endParaRPr lang="ru-RU"/>
        </a:p>
      </dgm:t>
    </dgm:pt>
    <dgm:pt modelId="{8FBDDC44-6255-49F0-BF99-509AB7022D94}" type="sibTrans" cxnId="{1F3983F4-254B-49EE-B776-B1DBF8F9E4ED}">
      <dgm:prSet/>
      <dgm:spPr/>
      <dgm:t>
        <a:bodyPr/>
        <a:lstStyle/>
        <a:p>
          <a:endParaRPr lang="ru-RU"/>
        </a:p>
      </dgm:t>
    </dgm:pt>
    <dgm:pt modelId="{C03A98F9-758A-4E23-BAF5-D0F5A947EBEA}">
      <dgm:prSet phldrT="[Текст]" phldr="1"/>
      <dgm:spPr/>
      <dgm:t>
        <a:bodyPr/>
        <a:lstStyle/>
        <a:p>
          <a:endParaRPr lang="ru-RU" dirty="0"/>
        </a:p>
      </dgm:t>
    </dgm:pt>
    <dgm:pt modelId="{28C47158-4A5C-4BA1-AF21-C6E8C79E9F9D}" type="parTrans" cxnId="{EDEC58BF-4294-44FE-B808-1975799E191D}">
      <dgm:prSet/>
      <dgm:spPr/>
      <dgm:t>
        <a:bodyPr/>
        <a:lstStyle/>
        <a:p>
          <a:endParaRPr lang="ru-RU"/>
        </a:p>
      </dgm:t>
    </dgm:pt>
    <dgm:pt modelId="{75095649-4BFA-4B86-A345-5E34EE86B30C}" type="sibTrans" cxnId="{EDEC58BF-4294-44FE-B808-1975799E191D}">
      <dgm:prSet/>
      <dgm:spPr/>
      <dgm:t>
        <a:bodyPr/>
        <a:lstStyle/>
        <a:p>
          <a:endParaRPr lang="ru-RU"/>
        </a:p>
      </dgm:t>
    </dgm:pt>
    <dgm:pt modelId="{D4DBB7F3-8DEE-473E-92AF-B34540A9B7D9}">
      <dgm:prSet phldrT="[Текст]" phldr="1"/>
      <dgm:spPr/>
      <dgm:t>
        <a:bodyPr/>
        <a:lstStyle/>
        <a:p>
          <a:endParaRPr lang="ru-RU"/>
        </a:p>
      </dgm:t>
    </dgm:pt>
    <dgm:pt modelId="{73931A60-3B4E-45FC-8657-D56FAE8E50CA}" type="parTrans" cxnId="{43D15869-ED12-434B-AC96-D7DADA3849A0}">
      <dgm:prSet/>
      <dgm:spPr/>
      <dgm:t>
        <a:bodyPr/>
        <a:lstStyle/>
        <a:p>
          <a:endParaRPr lang="ru-RU"/>
        </a:p>
      </dgm:t>
    </dgm:pt>
    <dgm:pt modelId="{D6356A60-7179-450C-9462-CAB049261CC0}" type="sibTrans" cxnId="{43D15869-ED12-434B-AC96-D7DADA3849A0}">
      <dgm:prSet/>
      <dgm:spPr/>
      <dgm:t>
        <a:bodyPr/>
        <a:lstStyle/>
        <a:p>
          <a:endParaRPr lang="ru-RU"/>
        </a:p>
      </dgm:t>
    </dgm:pt>
    <dgm:pt modelId="{01FFBD62-7042-481A-9481-663B0878A4A6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прозрачности (открытости)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74DB60B2-1CB0-4862-A4F5-59A2A696F8E3}" type="parTrans" cxnId="{A24B5D1E-9B2A-4288-96A8-2F1F31A9FAF8}">
      <dgm:prSet/>
      <dgm:spPr/>
      <dgm:t>
        <a:bodyPr/>
        <a:lstStyle/>
        <a:p>
          <a:endParaRPr lang="ru-RU"/>
        </a:p>
      </dgm:t>
    </dgm:pt>
    <dgm:pt modelId="{83AB9A43-2200-4A1E-8F1F-2B92867059C7}" type="sibTrans" cxnId="{A24B5D1E-9B2A-4288-96A8-2F1F31A9FAF8}">
      <dgm:prSet/>
      <dgm:spPr/>
      <dgm:t>
        <a:bodyPr/>
        <a:lstStyle/>
        <a:p>
          <a:endParaRPr lang="ru-RU"/>
        </a:p>
      </dgm:t>
    </dgm:pt>
    <dgm:pt modelId="{4D3536EE-BC5D-482B-A940-A334C32BDEB1}">
      <dgm:prSet phldrT="[Текст]" phldr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700"/>
        </a:p>
      </dgm:t>
    </dgm:pt>
    <dgm:pt modelId="{F6B84C78-08A8-443A-AFF6-5AFD3AFD4AC2}" type="parTrans" cxnId="{9B82D83C-465D-4100-AF22-51CBFDBA41F2}">
      <dgm:prSet/>
      <dgm:spPr/>
      <dgm:t>
        <a:bodyPr/>
        <a:lstStyle/>
        <a:p>
          <a:endParaRPr lang="ru-RU"/>
        </a:p>
      </dgm:t>
    </dgm:pt>
    <dgm:pt modelId="{24A5DEDE-898F-4793-9055-BBC48E5DA835}" type="sibTrans" cxnId="{9B82D83C-465D-4100-AF22-51CBFDBA41F2}">
      <dgm:prSet/>
      <dgm:spPr/>
      <dgm:t>
        <a:bodyPr/>
        <a:lstStyle/>
        <a:p>
          <a:endParaRPr lang="ru-RU"/>
        </a:p>
      </dgm:t>
    </dgm:pt>
    <dgm:pt modelId="{F6697955-5B5D-45E6-8337-E339F036E361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разграничения доходов, расходов и источников финансирования дефицитов бюджетов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06D0987D-1496-4E78-8E70-906553491B0E}" type="parTrans" cxnId="{50EF75C6-60BC-42D0-9713-7F1DE68598AA}">
      <dgm:prSet/>
      <dgm:spPr/>
      <dgm:t>
        <a:bodyPr/>
        <a:lstStyle/>
        <a:p>
          <a:endParaRPr lang="ru-RU"/>
        </a:p>
      </dgm:t>
    </dgm:pt>
    <dgm:pt modelId="{6100B995-CD7A-4350-A4BB-BA4FE986FE70}" type="sibTrans" cxnId="{50EF75C6-60BC-42D0-9713-7F1DE68598AA}">
      <dgm:prSet/>
      <dgm:spPr/>
      <dgm:t>
        <a:bodyPr/>
        <a:lstStyle/>
        <a:p>
          <a:endParaRPr lang="ru-RU"/>
        </a:p>
      </dgm:t>
    </dgm:pt>
    <dgm:pt modelId="{529EB5CA-5789-4A64-9D34-95FFD80FFDF6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самостоятельности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1AA533A8-08AD-4199-9289-D0D5432A3074}" type="parTrans" cxnId="{F0DB1999-D2E2-4FFF-8225-FACDA252D42E}">
      <dgm:prSet/>
      <dgm:spPr/>
      <dgm:t>
        <a:bodyPr/>
        <a:lstStyle/>
        <a:p>
          <a:endParaRPr lang="ru-RU"/>
        </a:p>
      </dgm:t>
    </dgm:pt>
    <dgm:pt modelId="{C9FA551B-4F2A-4F30-A443-FC871C709647}" type="sibTrans" cxnId="{F0DB1999-D2E2-4FFF-8225-FACDA252D42E}">
      <dgm:prSet/>
      <dgm:spPr/>
      <dgm:t>
        <a:bodyPr/>
        <a:lstStyle/>
        <a:p>
          <a:endParaRPr lang="ru-RU"/>
        </a:p>
      </dgm:t>
    </dgm:pt>
    <dgm:pt modelId="{D6CE9FB7-CAAF-4545-ADD2-9FB186A8F6C4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равенства бюджетных прав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452C9364-D955-46E7-A748-A34F95B620A6}" type="parTrans" cxnId="{A694E990-722F-4799-A348-746084D31480}">
      <dgm:prSet/>
      <dgm:spPr/>
      <dgm:t>
        <a:bodyPr/>
        <a:lstStyle/>
        <a:p>
          <a:endParaRPr lang="ru-RU"/>
        </a:p>
      </dgm:t>
    </dgm:pt>
    <dgm:pt modelId="{85B5B3EE-700C-4D2C-8D4B-6BFAC871108F}" type="sibTrans" cxnId="{A694E990-722F-4799-A348-746084D31480}">
      <dgm:prSet/>
      <dgm:spPr/>
      <dgm:t>
        <a:bodyPr/>
        <a:lstStyle/>
        <a:p>
          <a:endParaRPr lang="ru-RU"/>
        </a:p>
      </dgm:t>
    </dgm:pt>
    <dgm:pt modelId="{8CC45720-A660-4406-B3AA-A147C5093D48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700" dirty="0"/>
        </a:p>
      </dgm:t>
    </dgm:pt>
    <dgm:pt modelId="{611A5D64-AF47-4726-B427-3C375CEA3BA6}" type="parTrans" cxnId="{362513A9-A0A5-466F-A125-C42B7DBC3D44}">
      <dgm:prSet/>
      <dgm:spPr/>
      <dgm:t>
        <a:bodyPr/>
        <a:lstStyle/>
        <a:p>
          <a:endParaRPr lang="ru-RU"/>
        </a:p>
      </dgm:t>
    </dgm:pt>
    <dgm:pt modelId="{BE3371D7-56F9-4289-B86D-E461068B699C}" type="sibTrans" cxnId="{362513A9-A0A5-466F-A125-C42B7DBC3D44}">
      <dgm:prSet/>
      <dgm:spPr/>
      <dgm:t>
        <a:bodyPr/>
        <a:lstStyle/>
        <a:p>
          <a:endParaRPr lang="ru-RU"/>
        </a:p>
      </dgm:t>
    </dgm:pt>
    <dgm:pt modelId="{5B82D771-7BE8-4F9D-A719-0A5E3D1C5F62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сбалансированности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14A15891-4E4C-4428-8E19-3D16B94856F1}" type="parTrans" cxnId="{6CF677E7-8ECD-466C-829A-0CB5B8A7B8A4}">
      <dgm:prSet/>
      <dgm:spPr/>
      <dgm:t>
        <a:bodyPr/>
        <a:lstStyle/>
        <a:p>
          <a:endParaRPr lang="ru-RU"/>
        </a:p>
      </dgm:t>
    </dgm:pt>
    <dgm:pt modelId="{E801AED6-8F06-45CA-B65F-B31CA9586754}" type="sibTrans" cxnId="{6CF677E7-8ECD-466C-829A-0CB5B8A7B8A4}">
      <dgm:prSet/>
      <dgm:spPr/>
      <dgm:t>
        <a:bodyPr/>
        <a:lstStyle/>
        <a:p>
          <a:endParaRPr lang="ru-RU"/>
        </a:p>
      </dgm:t>
    </dgm:pt>
    <dgm:pt modelId="{AA9E686D-C282-4BD9-B9C3-B25D4C99147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эффективности использования бюджетных средств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17C75FFC-CB3E-4D71-BEF5-4C8D798D22FD}" type="parTrans" cxnId="{67139B04-0AD7-445A-8D38-1D4338CE7EA0}">
      <dgm:prSet/>
      <dgm:spPr/>
      <dgm:t>
        <a:bodyPr/>
        <a:lstStyle/>
        <a:p>
          <a:endParaRPr lang="ru-RU"/>
        </a:p>
      </dgm:t>
    </dgm:pt>
    <dgm:pt modelId="{15F891BE-CEFC-4D7D-8D90-2DF6FC6F7BC6}" type="sibTrans" cxnId="{67139B04-0AD7-445A-8D38-1D4338CE7EA0}">
      <dgm:prSet/>
      <dgm:spPr/>
      <dgm:t>
        <a:bodyPr/>
        <a:lstStyle/>
        <a:p>
          <a:endParaRPr lang="ru-RU"/>
        </a:p>
      </dgm:t>
    </dgm:pt>
    <dgm:pt modelId="{9D194AF4-7D5A-4080-8C39-9E395F707AA5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общего (совокупного) покрытия расходов бюджетов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B4A04F1C-DE60-456E-B01F-0ADE89B21E6A}" type="parTrans" cxnId="{AEC87499-8782-41D1-9AD0-CE12F28A164B}">
      <dgm:prSet/>
      <dgm:spPr/>
      <dgm:t>
        <a:bodyPr/>
        <a:lstStyle/>
        <a:p>
          <a:endParaRPr lang="ru-RU"/>
        </a:p>
      </dgm:t>
    </dgm:pt>
    <dgm:pt modelId="{B4423A7B-8AB0-41CB-9C48-03A4ED0263F6}" type="sibTrans" cxnId="{AEC87499-8782-41D1-9AD0-CE12F28A164B}">
      <dgm:prSet/>
      <dgm:spPr/>
      <dgm:t>
        <a:bodyPr/>
        <a:lstStyle/>
        <a:p>
          <a:endParaRPr lang="ru-RU"/>
        </a:p>
      </dgm:t>
    </dgm:pt>
    <dgm:pt modelId="{20058D0C-6A5D-4232-9BD2-3DCF7424B82E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2AF45CEC-5C1B-4E10-B0B7-D7B1E5D44563}" type="parTrans" cxnId="{ECBDDA42-88DC-4B92-94C9-809E9E81805C}">
      <dgm:prSet/>
      <dgm:spPr/>
      <dgm:t>
        <a:bodyPr/>
        <a:lstStyle/>
        <a:p>
          <a:endParaRPr lang="ru-RU"/>
        </a:p>
      </dgm:t>
    </dgm:pt>
    <dgm:pt modelId="{7F114BD1-435F-4ED0-8B92-1219F7129BF0}" type="sibTrans" cxnId="{ECBDDA42-88DC-4B92-94C9-809E9E81805C}">
      <dgm:prSet/>
      <dgm:spPr/>
      <dgm:t>
        <a:bodyPr/>
        <a:lstStyle/>
        <a:p>
          <a:endParaRPr lang="ru-RU"/>
        </a:p>
      </dgm:t>
    </dgm:pt>
    <dgm:pt modelId="{2FC6F2D4-5D40-4A71-BE18-80507D943C88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C33658ED-E1E7-49C0-8B02-860397DD2D79}" type="parTrans" cxnId="{C6D338ED-5425-4D53-B9D4-FCC5D74740C1}">
      <dgm:prSet/>
      <dgm:spPr/>
      <dgm:t>
        <a:bodyPr/>
        <a:lstStyle/>
        <a:p>
          <a:endParaRPr lang="ru-RU"/>
        </a:p>
      </dgm:t>
    </dgm:pt>
    <dgm:pt modelId="{0AA274BB-0AF7-4E13-BAD1-5279F927CBC0}" type="sibTrans" cxnId="{C6D338ED-5425-4D53-B9D4-FCC5D74740C1}">
      <dgm:prSet/>
      <dgm:spPr/>
      <dgm:t>
        <a:bodyPr/>
        <a:lstStyle/>
        <a:p>
          <a:endParaRPr lang="ru-RU"/>
        </a:p>
      </dgm:t>
    </dgm:pt>
    <dgm:pt modelId="{84E2F950-691D-4E7D-A603-921A1CFB7D2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полноты отражения доходов, расходов и источников финансирования дефицитов бюджетов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D94D6189-E1BF-4C00-91B2-6B05BA28E09F}" type="parTrans" cxnId="{9C0A6F7A-7B5B-4E12-B825-28D11FE37AF2}">
      <dgm:prSet/>
      <dgm:spPr/>
      <dgm:t>
        <a:bodyPr/>
        <a:lstStyle/>
        <a:p>
          <a:endParaRPr lang="ru-RU"/>
        </a:p>
      </dgm:t>
    </dgm:pt>
    <dgm:pt modelId="{5986DC59-16BB-46D3-BECE-5EE7A09EF50A}" type="sibTrans" cxnId="{9C0A6F7A-7B5B-4E12-B825-28D11FE37AF2}">
      <dgm:prSet/>
      <dgm:spPr/>
      <dgm:t>
        <a:bodyPr/>
        <a:lstStyle/>
        <a:p>
          <a:endParaRPr lang="ru-RU"/>
        </a:p>
      </dgm:t>
    </dgm:pt>
    <dgm:pt modelId="{DB187A68-C870-4158-BB66-CC24EB4BA9D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достоверности бюджета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ED1BB7B9-E6F6-479B-B9AB-5ED5735998CF}" type="parTrans" cxnId="{4A571D1D-680A-4999-8536-9AEF0F9BC13B}">
      <dgm:prSet/>
      <dgm:spPr/>
      <dgm:t>
        <a:bodyPr/>
        <a:lstStyle/>
        <a:p>
          <a:endParaRPr lang="ru-RU"/>
        </a:p>
      </dgm:t>
    </dgm:pt>
    <dgm:pt modelId="{73584DD1-093D-43BE-9660-AD120A1F5A83}" type="sibTrans" cxnId="{4A571D1D-680A-4999-8536-9AEF0F9BC13B}">
      <dgm:prSet/>
      <dgm:spPr/>
      <dgm:t>
        <a:bodyPr/>
        <a:lstStyle/>
        <a:p>
          <a:endParaRPr lang="ru-RU"/>
        </a:p>
      </dgm:t>
    </dgm:pt>
    <dgm:pt modelId="{98178A0D-917F-4FC8-8F8C-780265BEE7A6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адресности и целевого характера бюджетных средств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64175187-F9CE-4BFA-B2AC-E6AA2EE387C7}" type="parTrans" cxnId="{9416D71A-D322-48F1-91F9-3AC48689366B}">
      <dgm:prSet/>
      <dgm:spPr/>
      <dgm:t>
        <a:bodyPr/>
        <a:lstStyle/>
        <a:p>
          <a:endParaRPr lang="ru-RU"/>
        </a:p>
      </dgm:t>
    </dgm:pt>
    <dgm:pt modelId="{F6BC7C90-39CF-4511-905B-5E56E404C74B}" type="sibTrans" cxnId="{9416D71A-D322-48F1-91F9-3AC48689366B}">
      <dgm:prSet/>
      <dgm:spPr/>
      <dgm:t>
        <a:bodyPr/>
        <a:lstStyle/>
        <a:p>
          <a:endParaRPr lang="ru-RU"/>
        </a:p>
      </dgm:t>
    </dgm:pt>
    <dgm:pt modelId="{86725F2D-6375-4C43-AE57-DC87365C2191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подведомственности расходов бюджетов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4B5D30E1-9FE1-4BF2-97FD-6045B374858F}" type="parTrans" cxnId="{C394993E-1694-4B01-A516-FBF74873E102}">
      <dgm:prSet/>
      <dgm:spPr/>
      <dgm:t>
        <a:bodyPr/>
        <a:lstStyle/>
        <a:p>
          <a:endParaRPr lang="ru-RU"/>
        </a:p>
      </dgm:t>
    </dgm:pt>
    <dgm:pt modelId="{16771DBC-CB9A-4777-A6CB-92F98D43E4C0}" type="sibTrans" cxnId="{C394993E-1694-4B01-A516-FBF74873E102}">
      <dgm:prSet/>
      <dgm:spPr/>
      <dgm:t>
        <a:bodyPr/>
        <a:lstStyle/>
        <a:p>
          <a:endParaRPr lang="ru-RU"/>
        </a:p>
      </dgm:t>
    </dgm:pt>
    <dgm:pt modelId="{CC079DD4-D1C7-48EB-ADD0-78CA2F0F2AC4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F8B01A80-872A-4D6D-BE52-01167FE6E6C3}" type="parTrans" cxnId="{FD97E12B-61FB-40F5-8BC1-1FAC363AB503}">
      <dgm:prSet/>
      <dgm:spPr/>
      <dgm:t>
        <a:bodyPr/>
        <a:lstStyle/>
        <a:p>
          <a:endParaRPr lang="ru-RU"/>
        </a:p>
      </dgm:t>
    </dgm:pt>
    <dgm:pt modelId="{C8677AD6-5E67-4FA2-BA0E-32A8EBBF1C5B}" type="sibTrans" cxnId="{FD97E12B-61FB-40F5-8BC1-1FAC363AB503}">
      <dgm:prSet/>
      <dgm:spPr/>
      <dgm:t>
        <a:bodyPr/>
        <a:lstStyle/>
        <a:p>
          <a:endParaRPr lang="ru-RU"/>
        </a:p>
      </dgm:t>
    </dgm:pt>
    <dgm:pt modelId="{AFEC3425-CCCB-4A92-8684-34422B79B95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единства кассы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9486617E-1E12-408F-AA61-4A866BE514A8}" type="parTrans" cxnId="{3510DCFE-9D8C-4346-AF75-EB817FCE553B}">
      <dgm:prSet/>
      <dgm:spPr/>
      <dgm:t>
        <a:bodyPr/>
        <a:lstStyle/>
        <a:p>
          <a:endParaRPr lang="ru-RU"/>
        </a:p>
      </dgm:t>
    </dgm:pt>
    <dgm:pt modelId="{C5E75705-5FC5-49D2-817A-AB4C6E68FC32}" type="sibTrans" cxnId="{3510DCFE-9D8C-4346-AF75-EB817FCE553B}">
      <dgm:prSet/>
      <dgm:spPr/>
      <dgm:t>
        <a:bodyPr/>
        <a:lstStyle/>
        <a:p>
          <a:endParaRPr lang="ru-RU"/>
        </a:p>
      </dgm:t>
    </dgm:pt>
    <dgm:pt modelId="{65BFCAA4-8B63-4EBA-93A5-712AC54E99B7}" type="pres">
      <dgm:prSet presAssocID="{D5B23CF7-34DC-4814-A6EA-87C1AFECC8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D826F-9F78-4E53-BA28-5C89A7B11B57}" type="pres">
      <dgm:prSet presAssocID="{6155138C-A4BD-4F22-BCC5-33D3A9C20552}" presName="composite" presStyleCnt="0"/>
      <dgm:spPr/>
    </dgm:pt>
    <dgm:pt modelId="{AFE288FE-CC21-46AE-B110-DD571887223F}" type="pres">
      <dgm:prSet presAssocID="{6155138C-A4BD-4F22-BCC5-33D3A9C205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767FB-6F78-4DBD-AED2-2F69D2BEAC2D}" type="pres">
      <dgm:prSet presAssocID="{6155138C-A4BD-4F22-BCC5-33D3A9C20552}" presName="descendantText" presStyleLbl="alignAcc1" presStyleIdx="0" presStyleCnt="3" custScaleY="169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FC7B-9627-417F-8585-EC7546A91F45}" type="pres">
      <dgm:prSet presAssocID="{E8A9D8D6-4258-4A9A-8183-DBFFC782649E}" presName="sp" presStyleCnt="0"/>
      <dgm:spPr/>
    </dgm:pt>
    <dgm:pt modelId="{A5B323B5-0637-4FF3-996C-AD112F5350E4}" type="pres">
      <dgm:prSet presAssocID="{C03A98F9-758A-4E23-BAF5-D0F5A947EBEA}" presName="composite" presStyleCnt="0"/>
      <dgm:spPr/>
    </dgm:pt>
    <dgm:pt modelId="{F637034E-6CAE-4A50-B511-63AAD32EC4EA}" type="pres">
      <dgm:prSet presAssocID="{C03A98F9-758A-4E23-BAF5-D0F5A947EBE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D1B8-EE8D-4C0C-84CD-320D929A0DF7}" type="pres">
      <dgm:prSet presAssocID="{C03A98F9-758A-4E23-BAF5-D0F5A947EBEA}" presName="descendantText" presStyleLbl="alignAcc1" presStyleIdx="1" presStyleCnt="3" custLinFactNeighborX="595" custLinFactNeighborY="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9D2E3-7F97-48C0-9F36-A598370099BB}" type="pres">
      <dgm:prSet presAssocID="{75095649-4BFA-4B86-A345-5E34EE86B30C}" presName="sp" presStyleCnt="0"/>
      <dgm:spPr/>
    </dgm:pt>
    <dgm:pt modelId="{CB104053-D321-4EB5-8F2E-B6AA0A099C82}" type="pres">
      <dgm:prSet presAssocID="{D4DBB7F3-8DEE-473E-92AF-B34540A9B7D9}" presName="composite" presStyleCnt="0"/>
      <dgm:spPr/>
    </dgm:pt>
    <dgm:pt modelId="{192CA179-EE17-4E07-8BC3-539B50366764}" type="pres">
      <dgm:prSet presAssocID="{D4DBB7F3-8DEE-473E-92AF-B34540A9B7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2ECB1-3F85-47DF-838F-CCC08DD4238A}" type="pres">
      <dgm:prSet presAssocID="{D4DBB7F3-8DEE-473E-92AF-B34540A9B7D9}" presName="descendantText" presStyleLbl="alignAcc1" presStyleIdx="2" presStyleCnt="3" custScaleY="140682" custLinFactNeighborX="-449" custLinFactNeighborY="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87499-8782-41D1-9AD0-CE12F28A164B}" srcId="{C03A98F9-758A-4E23-BAF5-D0F5A947EBEA}" destId="{9D194AF4-7D5A-4080-8C39-9E395F707AA5}" srcOrd="4" destOrd="0" parTransId="{B4A04F1C-DE60-456E-B01F-0ADE89B21E6A}" sibTransId="{B4423A7B-8AB0-41CB-9C48-03A4ED0263F6}"/>
    <dgm:cxn modelId="{A694E990-722F-4799-A348-746084D31480}" srcId="{6155138C-A4BD-4F22-BCC5-33D3A9C20552}" destId="{D6CE9FB7-CAAF-4545-ADD2-9FB186A8F6C4}" srcOrd="3" destOrd="0" parTransId="{452C9364-D955-46E7-A748-A34F95B620A6}" sibTransId="{85B5B3EE-700C-4D2C-8D4B-6BFAC871108F}"/>
    <dgm:cxn modelId="{3F635424-0C24-479A-9823-FD00698C3202}" type="presOf" srcId="{2FC6F2D4-5D40-4A71-BE18-80507D943C88}" destId="{40E9D1B8-EE8D-4C0C-84CD-320D929A0DF7}" srcOrd="0" destOrd="0" presId="urn:microsoft.com/office/officeart/2005/8/layout/chevron2"/>
    <dgm:cxn modelId="{E72D1229-3C57-455C-9815-2BBBE51B79F2}" type="presOf" srcId="{F6697955-5B5D-45E6-8337-E339F036E361}" destId="{C11767FB-6F78-4DBD-AED2-2F69D2BEAC2D}" srcOrd="0" destOrd="1" presId="urn:microsoft.com/office/officeart/2005/8/layout/chevron2"/>
    <dgm:cxn modelId="{C394993E-1694-4B01-A516-FBF74873E102}" srcId="{D4DBB7F3-8DEE-473E-92AF-B34540A9B7D9}" destId="{86725F2D-6375-4C43-AE57-DC87365C2191}" srcOrd="3" destOrd="0" parTransId="{4B5D30E1-9FE1-4BF2-97FD-6045B374858F}" sibTransId="{16771DBC-CB9A-4777-A6CB-92F98D43E4C0}"/>
    <dgm:cxn modelId="{50EF75C6-60BC-42D0-9713-7F1DE68598AA}" srcId="{6155138C-A4BD-4F22-BCC5-33D3A9C20552}" destId="{F6697955-5B5D-45E6-8337-E339F036E361}" srcOrd="1" destOrd="0" parTransId="{06D0987D-1496-4E78-8E70-906553491B0E}" sibTransId="{6100B995-CD7A-4350-A4BB-BA4FE986FE70}"/>
    <dgm:cxn modelId="{4A571D1D-680A-4999-8536-9AEF0F9BC13B}" srcId="{D4DBB7F3-8DEE-473E-92AF-B34540A9B7D9}" destId="{DB187A68-C870-4158-BB66-CC24EB4BA9D8}" srcOrd="1" destOrd="0" parTransId="{ED1BB7B9-E6F6-479B-B9AB-5ED5735998CF}" sibTransId="{73584DD1-093D-43BE-9660-AD120A1F5A83}"/>
    <dgm:cxn modelId="{92CDF03D-3391-4C09-A27C-3454B5CE5296}" srcId="{D5B23CF7-34DC-4814-A6EA-87C1AFECC8C4}" destId="{6155138C-A4BD-4F22-BCC5-33D3A9C20552}" srcOrd="0" destOrd="0" parTransId="{34F6A387-D4C6-45A2-8B1D-991369EA3D4A}" sibTransId="{E8A9D8D6-4258-4A9A-8183-DBFFC782649E}"/>
    <dgm:cxn modelId="{DE7976A1-D953-4FCD-A130-3C9650B16AEF}" type="presOf" srcId="{8CC45720-A660-4406-B3AA-A147C5093D48}" destId="{C11767FB-6F78-4DBD-AED2-2F69D2BEAC2D}" srcOrd="0" destOrd="4" presId="urn:microsoft.com/office/officeart/2005/8/layout/chevron2"/>
    <dgm:cxn modelId="{FFDC2AE1-AC38-46BA-9FFB-5CC5CAF87950}" type="presOf" srcId="{9D194AF4-7D5A-4080-8C39-9E395F707AA5}" destId="{40E9D1B8-EE8D-4C0C-84CD-320D929A0DF7}" srcOrd="0" destOrd="4" presId="urn:microsoft.com/office/officeart/2005/8/layout/chevron2"/>
    <dgm:cxn modelId="{805A44BD-7A43-4267-9586-1A15B9371FDC}" type="presOf" srcId="{C03A98F9-758A-4E23-BAF5-D0F5A947EBEA}" destId="{F637034E-6CAE-4A50-B511-63AAD32EC4EA}" srcOrd="0" destOrd="0" presId="urn:microsoft.com/office/officeart/2005/8/layout/chevron2"/>
    <dgm:cxn modelId="{A24B5D1E-9B2A-4288-96A8-2F1F31A9FAF8}" srcId="{D4DBB7F3-8DEE-473E-92AF-B34540A9B7D9}" destId="{01FFBD62-7042-481A-9481-663B0878A4A6}" srcOrd="0" destOrd="0" parTransId="{74DB60B2-1CB0-4862-A4F5-59A2A696F8E3}" sibTransId="{83AB9A43-2200-4A1E-8F1F-2B92867059C7}"/>
    <dgm:cxn modelId="{2E9DE7E3-D349-475F-96AD-2E79F7614A60}" type="presOf" srcId="{86725F2D-6375-4C43-AE57-DC87365C2191}" destId="{F8D2ECB1-3F85-47DF-838F-CCC08DD4238A}" srcOrd="0" destOrd="3" presId="urn:microsoft.com/office/officeart/2005/8/layout/chevron2"/>
    <dgm:cxn modelId="{43D15869-ED12-434B-AC96-D7DADA3849A0}" srcId="{D5B23CF7-34DC-4814-A6EA-87C1AFECC8C4}" destId="{D4DBB7F3-8DEE-473E-92AF-B34540A9B7D9}" srcOrd="2" destOrd="0" parTransId="{73931A60-3B4E-45FC-8657-D56FAE8E50CA}" sibTransId="{D6356A60-7179-450C-9462-CAB049261CC0}"/>
    <dgm:cxn modelId="{1BF0B498-BD2F-4468-BAF7-237D03ABED44}" type="presOf" srcId="{5B82D771-7BE8-4F9D-A719-0A5E3D1C5F62}" destId="{40E9D1B8-EE8D-4C0C-84CD-320D929A0DF7}" srcOrd="0" destOrd="2" presId="urn:microsoft.com/office/officeart/2005/8/layout/chevron2"/>
    <dgm:cxn modelId="{0F76F60A-2DA5-4D63-94AA-A14FDE2A2694}" type="presOf" srcId="{D6CE9FB7-CAAF-4545-ADD2-9FB186A8F6C4}" destId="{C11767FB-6F78-4DBD-AED2-2F69D2BEAC2D}" srcOrd="0" destOrd="3" presId="urn:microsoft.com/office/officeart/2005/8/layout/chevron2"/>
    <dgm:cxn modelId="{0CF9E4D4-5A57-454E-AC84-36E419021F9B}" type="presOf" srcId="{6155138C-A4BD-4F22-BCC5-33D3A9C20552}" destId="{AFE288FE-CC21-46AE-B110-DD571887223F}" srcOrd="0" destOrd="0" presId="urn:microsoft.com/office/officeart/2005/8/layout/chevron2"/>
    <dgm:cxn modelId="{03D6E78E-CA3A-4644-8095-69C52DE87119}" type="presOf" srcId="{4D3536EE-BC5D-482B-A940-A334C32BDEB1}" destId="{F8D2ECB1-3F85-47DF-838F-CCC08DD4238A}" srcOrd="0" destOrd="6" presId="urn:microsoft.com/office/officeart/2005/8/layout/chevron2"/>
    <dgm:cxn modelId="{9416D71A-D322-48F1-91F9-3AC48689366B}" srcId="{D4DBB7F3-8DEE-473E-92AF-B34540A9B7D9}" destId="{98178A0D-917F-4FC8-8F8C-780265BEE7A6}" srcOrd="2" destOrd="0" parTransId="{64175187-F9CE-4BFA-B2AC-E6AA2EE387C7}" sibTransId="{F6BC7C90-39CF-4511-905B-5E56E404C74B}"/>
    <dgm:cxn modelId="{B081F4B1-0A77-44DD-97A4-6364730D7171}" type="presOf" srcId="{F20084A2-61F9-48FB-A813-2A13372424BF}" destId="{C11767FB-6F78-4DBD-AED2-2F69D2BEAC2D}" srcOrd="0" destOrd="0" presId="urn:microsoft.com/office/officeart/2005/8/layout/chevron2"/>
    <dgm:cxn modelId="{1F3983F4-254B-49EE-B776-B1DBF8F9E4ED}" srcId="{6155138C-A4BD-4F22-BCC5-33D3A9C20552}" destId="{F20084A2-61F9-48FB-A813-2A13372424BF}" srcOrd="0" destOrd="0" parTransId="{7A78E7A3-FD72-4985-A6E7-D1630712332D}" sibTransId="{8FBDDC44-6255-49F0-BF99-509AB7022D94}"/>
    <dgm:cxn modelId="{BBB9C382-F7F0-4B87-B53E-52638EAFD624}" type="presOf" srcId="{84E2F950-691D-4E7D-A603-921A1CFB7D2F}" destId="{40E9D1B8-EE8D-4C0C-84CD-320D929A0DF7}" srcOrd="0" destOrd="1" presId="urn:microsoft.com/office/officeart/2005/8/layout/chevron2"/>
    <dgm:cxn modelId="{B7E06C99-1721-4053-96BE-5A7D99E03B6E}" type="presOf" srcId="{DB187A68-C870-4158-BB66-CC24EB4BA9D8}" destId="{F8D2ECB1-3F85-47DF-838F-CCC08DD4238A}" srcOrd="0" destOrd="1" presId="urn:microsoft.com/office/officeart/2005/8/layout/chevron2"/>
    <dgm:cxn modelId="{EDEC58BF-4294-44FE-B808-1975799E191D}" srcId="{D5B23CF7-34DC-4814-A6EA-87C1AFECC8C4}" destId="{C03A98F9-758A-4E23-BAF5-D0F5A947EBEA}" srcOrd="1" destOrd="0" parTransId="{28C47158-4A5C-4BA1-AF21-C6E8C79E9F9D}" sibTransId="{75095649-4BFA-4B86-A345-5E34EE86B30C}"/>
    <dgm:cxn modelId="{362513A9-A0A5-466F-A125-C42B7DBC3D44}" srcId="{6155138C-A4BD-4F22-BCC5-33D3A9C20552}" destId="{8CC45720-A660-4406-B3AA-A147C5093D48}" srcOrd="4" destOrd="0" parTransId="{611A5D64-AF47-4726-B427-3C375CEA3BA6}" sibTransId="{BE3371D7-56F9-4289-B86D-E461068B699C}"/>
    <dgm:cxn modelId="{F0DB1999-D2E2-4FFF-8225-FACDA252D42E}" srcId="{6155138C-A4BD-4F22-BCC5-33D3A9C20552}" destId="{529EB5CA-5789-4A64-9D34-95FFD80FFDF6}" srcOrd="2" destOrd="0" parTransId="{1AA533A8-08AD-4199-9289-D0D5432A3074}" sibTransId="{C9FA551B-4F2A-4F30-A443-FC871C709647}"/>
    <dgm:cxn modelId="{8A7666DD-3A81-449A-A7E0-C1BC04138752}" type="presOf" srcId="{D5B23CF7-34DC-4814-A6EA-87C1AFECC8C4}" destId="{65BFCAA4-8B63-4EBA-93A5-712AC54E99B7}" srcOrd="0" destOrd="0" presId="urn:microsoft.com/office/officeart/2005/8/layout/chevron2"/>
    <dgm:cxn modelId="{CC58359A-6A5C-47E0-9826-7EB522AC45A8}" type="presOf" srcId="{529EB5CA-5789-4A64-9D34-95FFD80FFDF6}" destId="{C11767FB-6F78-4DBD-AED2-2F69D2BEAC2D}" srcOrd="0" destOrd="2" presId="urn:microsoft.com/office/officeart/2005/8/layout/chevron2"/>
    <dgm:cxn modelId="{BAE1623F-B439-41C9-A6A8-245DF7C9AC83}" type="presOf" srcId="{CC079DD4-D1C7-48EB-ADD0-78CA2F0F2AC4}" destId="{F8D2ECB1-3F85-47DF-838F-CCC08DD4238A}" srcOrd="0" destOrd="5" presId="urn:microsoft.com/office/officeart/2005/8/layout/chevron2"/>
    <dgm:cxn modelId="{4B0F6DC8-7227-47E1-9FCA-51262E51B837}" type="presOf" srcId="{AFEC3425-CCCB-4A92-8684-34422B79B950}" destId="{F8D2ECB1-3F85-47DF-838F-CCC08DD4238A}" srcOrd="0" destOrd="4" presId="urn:microsoft.com/office/officeart/2005/8/layout/chevron2"/>
    <dgm:cxn modelId="{ECBDDA42-88DC-4B92-94C9-809E9E81805C}" srcId="{C03A98F9-758A-4E23-BAF5-D0F5A947EBEA}" destId="{20058D0C-6A5D-4232-9BD2-3DCF7424B82E}" srcOrd="5" destOrd="0" parTransId="{2AF45CEC-5C1B-4E10-B0B7-D7B1E5D44563}" sibTransId="{7F114BD1-435F-4ED0-8B92-1219F7129BF0}"/>
    <dgm:cxn modelId="{58DC212A-E5F7-4FE4-8EA4-A64F9E44B55A}" type="presOf" srcId="{20058D0C-6A5D-4232-9BD2-3DCF7424B82E}" destId="{40E9D1B8-EE8D-4C0C-84CD-320D929A0DF7}" srcOrd="0" destOrd="5" presId="urn:microsoft.com/office/officeart/2005/8/layout/chevron2"/>
    <dgm:cxn modelId="{95CA8899-353E-4635-94D6-F7193ABD8918}" type="presOf" srcId="{AA9E686D-C282-4BD9-B9C3-B25D4C991470}" destId="{40E9D1B8-EE8D-4C0C-84CD-320D929A0DF7}" srcOrd="0" destOrd="3" presId="urn:microsoft.com/office/officeart/2005/8/layout/chevron2"/>
    <dgm:cxn modelId="{9B82D83C-465D-4100-AF22-51CBFDBA41F2}" srcId="{D4DBB7F3-8DEE-473E-92AF-B34540A9B7D9}" destId="{4D3536EE-BC5D-482B-A940-A334C32BDEB1}" srcOrd="6" destOrd="0" parTransId="{F6B84C78-08A8-443A-AFF6-5AFD3AFD4AC2}" sibTransId="{24A5DEDE-898F-4793-9055-BBC48E5DA835}"/>
    <dgm:cxn modelId="{3510DCFE-9D8C-4346-AF75-EB817FCE553B}" srcId="{D4DBB7F3-8DEE-473E-92AF-B34540A9B7D9}" destId="{AFEC3425-CCCB-4A92-8684-34422B79B950}" srcOrd="4" destOrd="0" parTransId="{9486617E-1E12-408F-AA61-4A866BE514A8}" sibTransId="{C5E75705-5FC5-49D2-817A-AB4C6E68FC32}"/>
    <dgm:cxn modelId="{9C0A6F7A-7B5B-4E12-B825-28D11FE37AF2}" srcId="{C03A98F9-758A-4E23-BAF5-D0F5A947EBEA}" destId="{84E2F950-691D-4E7D-A603-921A1CFB7D2F}" srcOrd="1" destOrd="0" parTransId="{D94D6189-E1BF-4C00-91B2-6B05BA28E09F}" sibTransId="{5986DC59-16BB-46D3-BECE-5EE7A09EF50A}"/>
    <dgm:cxn modelId="{67139B04-0AD7-445A-8D38-1D4338CE7EA0}" srcId="{C03A98F9-758A-4E23-BAF5-D0F5A947EBEA}" destId="{AA9E686D-C282-4BD9-B9C3-B25D4C991470}" srcOrd="3" destOrd="0" parTransId="{17C75FFC-CB3E-4D71-BEF5-4C8D798D22FD}" sibTransId="{15F891BE-CEFC-4D7D-8D90-2DF6FC6F7BC6}"/>
    <dgm:cxn modelId="{BBFC92DA-2662-4857-8B2D-54A471B292E9}" type="presOf" srcId="{D4DBB7F3-8DEE-473E-92AF-B34540A9B7D9}" destId="{192CA179-EE17-4E07-8BC3-539B50366764}" srcOrd="0" destOrd="0" presId="urn:microsoft.com/office/officeart/2005/8/layout/chevron2"/>
    <dgm:cxn modelId="{BB948C4F-A7D0-43BA-BC1C-0ED00EBF5E13}" type="presOf" srcId="{01FFBD62-7042-481A-9481-663B0878A4A6}" destId="{F8D2ECB1-3F85-47DF-838F-CCC08DD4238A}" srcOrd="0" destOrd="0" presId="urn:microsoft.com/office/officeart/2005/8/layout/chevron2"/>
    <dgm:cxn modelId="{C6D338ED-5425-4D53-B9D4-FCC5D74740C1}" srcId="{C03A98F9-758A-4E23-BAF5-D0F5A947EBEA}" destId="{2FC6F2D4-5D40-4A71-BE18-80507D943C88}" srcOrd="0" destOrd="0" parTransId="{C33658ED-E1E7-49C0-8B02-860397DD2D79}" sibTransId="{0AA274BB-0AF7-4E13-BAD1-5279F927CBC0}"/>
    <dgm:cxn modelId="{6B0C7A4F-7CFE-4B85-95A6-D6AF969C7DB9}" type="presOf" srcId="{98178A0D-917F-4FC8-8F8C-780265BEE7A6}" destId="{F8D2ECB1-3F85-47DF-838F-CCC08DD4238A}" srcOrd="0" destOrd="2" presId="urn:microsoft.com/office/officeart/2005/8/layout/chevron2"/>
    <dgm:cxn modelId="{FD97E12B-61FB-40F5-8BC1-1FAC363AB503}" srcId="{D4DBB7F3-8DEE-473E-92AF-B34540A9B7D9}" destId="{CC079DD4-D1C7-48EB-ADD0-78CA2F0F2AC4}" srcOrd="5" destOrd="0" parTransId="{F8B01A80-872A-4D6D-BE52-01167FE6E6C3}" sibTransId="{C8677AD6-5E67-4FA2-BA0E-32A8EBBF1C5B}"/>
    <dgm:cxn modelId="{6CF677E7-8ECD-466C-829A-0CB5B8A7B8A4}" srcId="{C03A98F9-758A-4E23-BAF5-D0F5A947EBEA}" destId="{5B82D771-7BE8-4F9D-A719-0A5E3D1C5F62}" srcOrd="2" destOrd="0" parTransId="{14A15891-4E4C-4428-8E19-3D16B94856F1}" sibTransId="{E801AED6-8F06-45CA-B65F-B31CA9586754}"/>
    <dgm:cxn modelId="{03E24528-6652-4BB4-9624-31152B109B61}" type="presParOf" srcId="{65BFCAA4-8B63-4EBA-93A5-712AC54E99B7}" destId="{D8BD826F-9F78-4E53-BA28-5C89A7B11B57}" srcOrd="0" destOrd="0" presId="urn:microsoft.com/office/officeart/2005/8/layout/chevron2"/>
    <dgm:cxn modelId="{09F5675D-1F7E-430A-B0D3-EE96B9D37E86}" type="presParOf" srcId="{D8BD826F-9F78-4E53-BA28-5C89A7B11B57}" destId="{AFE288FE-CC21-46AE-B110-DD571887223F}" srcOrd="0" destOrd="0" presId="urn:microsoft.com/office/officeart/2005/8/layout/chevron2"/>
    <dgm:cxn modelId="{5CD23B30-F64D-4890-A3C4-A11594A54EAD}" type="presParOf" srcId="{D8BD826F-9F78-4E53-BA28-5C89A7B11B57}" destId="{C11767FB-6F78-4DBD-AED2-2F69D2BEAC2D}" srcOrd="1" destOrd="0" presId="urn:microsoft.com/office/officeart/2005/8/layout/chevron2"/>
    <dgm:cxn modelId="{0C97C7A8-4767-4DBC-8C9E-13D43AC5BE46}" type="presParOf" srcId="{65BFCAA4-8B63-4EBA-93A5-712AC54E99B7}" destId="{5CE3FC7B-9627-417F-8585-EC7546A91F45}" srcOrd="1" destOrd="0" presId="urn:microsoft.com/office/officeart/2005/8/layout/chevron2"/>
    <dgm:cxn modelId="{D24BD994-F1A5-4F69-9359-0FB5E1EADBE0}" type="presParOf" srcId="{65BFCAA4-8B63-4EBA-93A5-712AC54E99B7}" destId="{A5B323B5-0637-4FF3-996C-AD112F5350E4}" srcOrd="2" destOrd="0" presId="urn:microsoft.com/office/officeart/2005/8/layout/chevron2"/>
    <dgm:cxn modelId="{CC9E1D67-201D-4E6F-AFFE-DAC12066A624}" type="presParOf" srcId="{A5B323B5-0637-4FF3-996C-AD112F5350E4}" destId="{F637034E-6CAE-4A50-B511-63AAD32EC4EA}" srcOrd="0" destOrd="0" presId="urn:microsoft.com/office/officeart/2005/8/layout/chevron2"/>
    <dgm:cxn modelId="{F12B7A76-18D8-41C3-B77E-2CE53B4AB6D3}" type="presParOf" srcId="{A5B323B5-0637-4FF3-996C-AD112F5350E4}" destId="{40E9D1B8-EE8D-4C0C-84CD-320D929A0DF7}" srcOrd="1" destOrd="0" presId="urn:microsoft.com/office/officeart/2005/8/layout/chevron2"/>
    <dgm:cxn modelId="{BD418182-780A-45B2-8299-EC3A231B7C75}" type="presParOf" srcId="{65BFCAA4-8B63-4EBA-93A5-712AC54E99B7}" destId="{0E09D2E3-7F97-48C0-9F36-A598370099BB}" srcOrd="3" destOrd="0" presId="urn:microsoft.com/office/officeart/2005/8/layout/chevron2"/>
    <dgm:cxn modelId="{65E26203-63A8-46B7-B2D9-97A82A458E49}" type="presParOf" srcId="{65BFCAA4-8B63-4EBA-93A5-712AC54E99B7}" destId="{CB104053-D321-4EB5-8F2E-B6AA0A099C82}" srcOrd="4" destOrd="0" presId="urn:microsoft.com/office/officeart/2005/8/layout/chevron2"/>
    <dgm:cxn modelId="{2075CC48-929A-4C97-8FF4-4E194A16C3C8}" type="presParOf" srcId="{CB104053-D321-4EB5-8F2E-B6AA0A099C82}" destId="{192CA179-EE17-4E07-8BC3-539B50366764}" srcOrd="0" destOrd="0" presId="urn:microsoft.com/office/officeart/2005/8/layout/chevron2"/>
    <dgm:cxn modelId="{F0F015EB-0670-45FC-ACCF-436C373EB3BA}" type="presParOf" srcId="{CB104053-D321-4EB5-8F2E-B6AA0A099C82}" destId="{F8D2ECB1-3F85-47DF-838F-CCC08DD423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EF1DF-8493-41BC-96D7-DB15F0158187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676BCF-277A-4F89-9C0B-3F0F2C45472B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accent6">
                  <a:lumMod val="50000"/>
                </a:schemeClr>
              </a:solidFill>
            </a:rPr>
            <a:t>Усольский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район-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D1D3598D-4686-4636-9FB1-8BA4FCDFF7FF}" type="parTrans" cxnId="{6363A398-FBDF-4EE9-950A-EAE2E52EF393}">
      <dgm:prSet/>
      <dgm:spPr/>
      <dgm:t>
        <a:bodyPr/>
        <a:lstStyle/>
        <a:p>
          <a:endParaRPr lang="ru-RU"/>
        </a:p>
      </dgm:t>
    </dgm:pt>
    <dgm:pt modelId="{17323F21-A963-4AA8-8E4D-5961957DC0DB}" type="sibTrans" cxnId="{6363A398-FBDF-4EE9-950A-EAE2E52EF393}">
      <dgm:prSet/>
      <dgm:spPr/>
      <dgm:t>
        <a:bodyPr/>
        <a:lstStyle/>
        <a:p>
          <a:endParaRPr lang="ru-RU"/>
        </a:p>
      </dgm:t>
    </dgm:pt>
    <dgm:pt modelId="{1D1933D6-3D9A-4F80-A3DF-E36B2702AA0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Муниципальный район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D8E9E211-B972-4E5C-9507-16AF29F9DDB0}" type="parTrans" cxnId="{56C90076-AFB6-46A7-A2D0-EECDF4EB656D}">
      <dgm:prSet/>
      <dgm:spPr/>
      <dgm:t>
        <a:bodyPr/>
        <a:lstStyle/>
        <a:p>
          <a:endParaRPr lang="ru-RU"/>
        </a:p>
      </dgm:t>
    </dgm:pt>
    <dgm:pt modelId="{B9A9FD36-AB96-4A4C-BFD6-5618656CA1D7}" type="sibTrans" cxnId="{56C90076-AFB6-46A7-A2D0-EECDF4EB656D}">
      <dgm:prSet/>
      <dgm:spPr/>
      <dgm:t>
        <a:bodyPr/>
        <a:lstStyle/>
        <a:p>
          <a:endParaRPr lang="ru-RU"/>
        </a:p>
      </dgm:t>
    </dgm:pt>
    <dgm:pt modelId="{F4AF9453-F106-45B3-BEA6-F63DECD7692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Белореченское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67645A2E-43AD-427C-8CBA-FEFE90386DE1}" type="parTrans" cxnId="{E8C0B952-D128-4D43-9033-3F5D1E1466C6}">
      <dgm:prSet/>
      <dgm:spPr/>
      <dgm:t>
        <a:bodyPr/>
        <a:lstStyle/>
        <a:p>
          <a:endParaRPr lang="ru-RU"/>
        </a:p>
      </dgm:t>
    </dgm:pt>
    <dgm:pt modelId="{918B655C-F4E2-4E0D-B68F-FE6CC6700E4D}" type="sibTrans" cxnId="{E8C0B952-D128-4D43-9033-3F5D1E1466C6}">
      <dgm:prSet/>
      <dgm:spPr/>
      <dgm:t>
        <a:bodyPr/>
        <a:lstStyle/>
        <a:p>
          <a:endParaRPr lang="ru-RU"/>
        </a:p>
      </dgm:t>
    </dgm:pt>
    <dgm:pt modelId="{F6E59DEB-F6C5-49F3-93C5-EA021BE82D3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консолидированный 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F138AB53-A37C-46AA-A2CC-DDB820362502}" type="parTrans" cxnId="{2CA446B3-2845-41B0-BF3A-4C2F4C7FF289}">
      <dgm:prSet/>
      <dgm:spPr/>
      <dgm:t>
        <a:bodyPr/>
        <a:lstStyle/>
        <a:p>
          <a:endParaRPr lang="ru-RU"/>
        </a:p>
      </dgm:t>
    </dgm:pt>
    <dgm:pt modelId="{AE8D2149-41DF-4C91-9A0A-A36A1788316B}" type="sibTrans" cxnId="{2CA446B3-2845-41B0-BF3A-4C2F4C7FF289}">
      <dgm:prSet/>
      <dgm:spPr/>
      <dgm:t>
        <a:bodyPr/>
        <a:lstStyle/>
        <a:p>
          <a:endParaRPr lang="ru-RU"/>
        </a:p>
      </dgm:t>
    </dgm:pt>
    <dgm:pt modelId="{EF073394-8198-4C66-8848-4436636AF84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Среднинское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8E77EBD6-35DC-4C36-BC78-2BD6324945A7}" type="parTrans" cxnId="{1DF7E859-0FE3-4CE9-9043-3AFA502F336B}">
      <dgm:prSet/>
      <dgm:spPr/>
      <dgm:t>
        <a:bodyPr/>
        <a:lstStyle/>
        <a:p>
          <a:endParaRPr lang="ru-RU"/>
        </a:p>
      </dgm:t>
    </dgm:pt>
    <dgm:pt modelId="{A7C9C50E-932F-48A3-947E-51AB3C785FDC}" type="sibTrans" cxnId="{1DF7E859-0FE3-4CE9-9043-3AFA502F336B}">
      <dgm:prSet/>
      <dgm:spPr/>
      <dgm:t>
        <a:bodyPr/>
        <a:lstStyle/>
        <a:p>
          <a:endParaRPr lang="ru-RU"/>
        </a:p>
      </dgm:t>
    </dgm:pt>
    <dgm:pt modelId="{B97702B5-B051-4B77-B40F-7A6AC5D84A8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бюджет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54A326C3-7972-4EEA-87B7-122AD5456BE0}" type="parTrans" cxnId="{9112B66D-A9FC-413B-9024-C76DFD19A442}">
      <dgm:prSet/>
      <dgm:spPr/>
      <dgm:t>
        <a:bodyPr/>
        <a:lstStyle/>
        <a:p>
          <a:endParaRPr lang="ru-RU"/>
        </a:p>
      </dgm:t>
    </dgm:pt>
    <dgm:pt modelId="{78CF451C-F81F-422B-982B-B5DD1804FD3C}" type="sibTrans" cxnId="{9112B66D-A9FC-413B-9024-C76DFD19A442}">
      <dgm:prSet/>
      <dgm:spPr/>
      <dgm:t>
        <a:bodyPr/>
        <a:lstStyle/>
        <a:p>
          <a:endParaRPr lang="ru-RU"/>
        </a:p>
      </dgm:t>
    </dgm:pt>
    <dgm:pt modelId="{BF7AE508-D179-429C-B3D6-81CF0D501A9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Железнодорожное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E8721124-6DB9-4118-BC48-FF40551A8EE0}" type="parTrans" cxnId="{AA0D80B9-7842-4AC1-96DA-64D26BA2E3BD}">
      <dgm:prSet/>
      <dgm:spPr/>
      <dgm:t>
        <a:bodyPr/>
        <a:lstStyle/>
        <a:p>
          <a:endParaRPr lang="ru-RU"/>
        </a:p>
      </dgm:t>
    </dgm:pt>
    <dgm:pt modelId="{B62D3594-7DCD-49BC-BBF3-6AC3824E60C7}" type="sibTrans" cxnId="{AA0D80B9-7842-4AC1-96DA-64D26BA2E3BD}">
      <dgm:prSet/>
      <dgm:spPr/>
      <dgm:t>
        <a:bodyPr/>
        <a:lstStyle/>
        <a:p>
          <a:endParaRPr lang="ru-RU"/>
        </a:p>
      </dgm:t>
    </dgm:pt>
    <dgm:pt modelId="{B22B4319-BCAC-41A7-9925-3BDE18419A6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Мишелевское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8992E4C5-6B58-436E-AD53-526F644F7679}" type="parTrans" cxnId="{C1552BD9-7677-45D5-B1B3-22ED214ADA11}">
      <dgm:prSet/>
      <dgm:spPr/>
      <dgm:t>
        <a:bodyPr/>
        <a:lstStyle/>
        <a:p>
          <a:endParaRPr lang="ru-RU"/>
        </a:p>
      </dgm:t>
    </dgm:pt>
    <dgm:pt modelId="{B0F59AC3-7C75-4BF7-A844-A956E1FC1930}" type="sibTrans" cxnId="{C1552BD9-7677-45D5-B1B3-22ED214ADA11}">
      <dgm:prSet/>
      <dgm:spPr/>
      <dgm:t>
        <a:bodyPr/>
        <a:lstStyle/>
        <a:p>
          <a:endParaRPr lang="ru-RU"/>
        </a:p>
      </dgm:t>
    </dgm:pt>
    <dgm:pt modelId="{B7B30105-7CD5-4761-8679-02D74B8F117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Тайтурское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5C7622DE-1D65-42EF-B7F7-822103E8FCE9}" type="parTrans" cxnId="{B9E7FFE8-2B18-4ED7-90D3-D1C9016D3200}">
      <dgm:prSet/>
      <dgm:spPr/>
      <dgm:t>
        <a:bodyPr/>
        <a:lstStyle/>
        <a:p>
          <a:endParaRPr lang="ru-RU"/>
        </a:p>
      </dgm:t>
    </dgm:pt>
    <dgm:pt modelId="{5CA1BD5B-36CA-4941-AAF2-00D2E44A083D}" type="sibTrans" cxnId="{B9E7FFE8-2B18-4ED7-90D3-D1C9016D3200}">
      <dgm:prSet/>
      <dgm:spPr/>
      <dgm:t>
        <a:bodyPr/>
        <a:lstStyle/>
        <a:p>
          <a:endParaRPr lang="ru-RU"/>
        </a:p>
      </dgm:t>
    </dgm:pt>
    <dgm:pt modelId="{BCB1FAC6-7490-4E78-9E4D-0B0DD77DDA1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Тельминское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CEEEE5FA-9715-480E-BFCC-80EC7B0F8558}" type="parTrans" cxnId="{85282673-867C-4F01-8EA8-1E9B3AE7CC60}">
      <dgm:prSet/>
      <dgm:spPr/>
      <dgm:t>
        <a:bodyPr/>
        <a:lstStyle/>
        <a:p>
          <a:endParaRPr lang="ru-RU"/>
        </a:p>
      </dgm:t>
    </dgm:pt>
    <dgm:pt modelId="{54A5F883-976A-4FC6-8EA9-E89E02E3DEAF}" type="sibTrans" cxnId="{85282673-867C-4F01-8EA8-1E9B3AE7CC60}">
      <dgm:prSet/>
      <dgm:spPr/>
      <dgm:t>
        <a:bodyPr/>
        <a:lstStyle/>
        <a:p>
          <a:endParaRPr lang="ru-RU"/>
        </a:p>
      </dgm:t>
    </dgm:pt>
    <dgm:pt modelId="{F5D0E293-DCC2-4B2C-BA5E-94EEB51F400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Сосновское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3945C730-DBAA-4C55-8A36-0B90AC5DB38D}" type="parTrans" cxnId="{F71D89D9-8A05-4702-B3C0-0F07410429C5}">
      <dgm:prSet/>
      <dgm:spPr/>
      <dgm:t>
        <a:bodyPr/>
        <a:lstStyle/>
        <a:p>
          <a:endParaRPr lang="ru-RU"/>
        </a:p>
      </dgm:t>
    </dgm:pt>
    <dgm:pt modelId="{36934F47-3FD2-4B92-AD01-2D520497AA93}" type="sibTrans" cxnId="{F71D89D9-8A05-4702-B3C0-0F07410429C5}">
      <dgm:prSet/>
      <dgm:spPr/>
      <dgm:t>
        <a:bodyPr/>
        <a:lstStyle/>
        <a:p>
          <a:endParaRPr lang="ru-RU"/>
        </a:p>
      </dgm:t>
    </dgm:pt>
    <dgm:pt modelId="{763F3E22-1185-40C0-A71C-32FEFC22B33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Тальянское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8F98E9E5-E89D-4244-A738-70DBB276206F}" type="parTrans" cxnId="{E4A8842C-1632-4C6E-ABF2-27EF703B9B76}">
      <dgm:prSet/>
      <dgm:spPr/>
      <dgm:t>
        <a:bodyPr/>
        <a:lstStyle/>
        <a:p>
          <a:endParaRPr lang="ru-RU"/>
        </a:p>
      </dgm:t>
    </dgm:pt>
    <dgm:pt modelId="{699E7383-33B1-4362-B7B0-E0CBD9A1F0A1}" type="sibTrans" cxnId="{E4A8842C-1632-4C6E-ABF2-27EF703B9B76}">
      <dgm:prSet/>
      <dgm:spPr/>
      <dgm:t>
        <a:bodyPr/>
        <a:lstStyle/>
        <a:p>
          <a:endParaRPr lang="ru-RU"/>
        </a:p>
      </dgm:t>
    </dgm:pt>
    <dgm:pt modelId="{BF2074A7-D633-4D7A-9829-6F0F3207073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Раздольинское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2457E967-CECF-4C1E-8E96-F04F09927003}" type="parTrans" cxnId="{008DC228-5B89-46ED-B3DD-F15E8A072EA8}">
      <dgm:prSet/>
      <dgm:spPr/>
      <dgm:t>
        <a:bodyPr/>
        <a:lstStyle/>
        <a:p>
          <a:endParaRPr lang="ru-RU"/>
        </a:p>
      </dgm:t>
    </dgm:pt>
    <dgm:pt modelId="{74106540-410E-44FE-9F8F-9BA209C65056}" type="sibTrans" cxnId="{008DC228-5B89-46ED-B3DD-F15E8A072EA8}">
      <dgm:prSet/>
      <dgm:spPr/>
      <dgm:t>
        <a:bodyPr/>
        <a:lstStyle/>
        <a:p>
          <a:endParaRPr lang="ru-RU"/>
        </a:p>
      </dgm:t>
    </dgm:pt>
    <dgm:pt modelId="{E3B36BE6-A0CE-4FBA-85FE-F1BD9AD82D8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Новожилкинское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A69D2342-51F7-4963-A81B-648820DC86D8}" type="parTrans" cxnId="{AD8AE465-520D-433F-ADA8-102F5C826235}">
      <dgm:prSet/>
      <dgm:spPr/>
      <dgm:t>
        <a:bodyPr/>
        <a:lstStyle/>
        <a:p>
          <a:endParaRPr lang="ru-RU"/>
        </a:p>
      </dgm:t>
    </dgm:pt>
    <dgm:pt modelId="{4A4594AD-283B-402B-B182-3041BA95BC22}" type="sibTrans" cxnId="{AD8AE465-520D-433F-ADA8-102F5C826235}">
      <dgm:prSet/>
      <dgm:spPr/>
      <dgm:t>
        <a:bodyPr/>
        <a:lstStyle/>
        <a:p>
          <a:endParaRPr lang="ru-RU"/>
        </a:p>
      </dgm:t>
    </dgm:pt>
    <dgm:pt modelId="{54D2C0EC-D8BB-4463-A16F-F36E5F581EE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Большееланское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ECD77BEA-A22C-49B1-A047-D10427E4EA42}" type="parTrans" cxnId="{B08B3190-E16A-4E77-9A5E-69BF0ECDCD82}">
      <dgm:prSet/>
      <dgm:spPr/>
      <dgm:t>
        <a:bodyPr/>
        <a:lstStyle/>
        <a:p>
          <a:endParaRPr lang="ru-RU"/>
        </a:p>
      </dgm:t>
    </dgm:pt>
    <dgm:pt modelId="{690472DD-C79C-4187-BFDE-D3109A09B5AA}" type="sibTrans" cxnId="{B08B3190-E16A-4E77-9A5E-69BF0ECDCD82}">
      <dgm:prSet/>
      <dgm:spPr/>
      <dgm:t>
        <a:bodyPr/>
        <a:lstStyle/>
        <a:p>
          <a:endParaRPr lang="ru-RU"/>
        </a:p>
      </dgm:t>
    </dgm:pt>
    <dgm:pt modelId="{F8CA3B5A-3F64-43F5-96A4-75710384AAC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Новомальтинское МО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09ACA15-5BDF-401C-B3F0-1956520247E5}" type="parTrans" cxnId="{4E9784BD-FC1E-4710-BFC6-55401D2FE1F0}">
      <dgm:prSet/>
      <dgm:spPr/>
      <dgm:t>
        <a:bodyPr/>
        <a:lstStyle/>
        <a:p>
          <a:endParaRPr lang="ru-RU"/>
        </a:p>
      </dgm:t>
    </dgm:pt>
    <dgm:pt modelId="{617F7CD5-6557-4E7B-8780-D724676266AD}" type="sibTrans" cxnId="{4E9784BD-FC1E-4710-BFC6-55401D2FE1F0}">
      <dgm:prSet/>
      <dgm:spPr/>
      <dgm:t>
        <a:bodyPr/>
        <a:lstStyle/>
        <a:p>
          <a:endParaRPr lang="ru-RU"/>
        </a:p>
      </dgm:t>
    </dgm:pt>
    <dgm:pt modelId="{412C3676-AC24-435C-94B0-BDEE821BF6BA}" type="pres">
      <dgm:prSet presAssocID="{CF3EF1DF-8493-41BC-96D7-DB15F01581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E98A1-D124-4CE3-8039-12D56B7212D5}" type="pres">
      <dgm:prSet presAssocID="{2B676BCF-277A-4F89-9C0B-3F0F2C45472B}" presName="circle1" presStyleLbl="node1" presStyleIdx="0" presStyleCnt="3" custLinFactNeighborX="-531"/>
      <dgm:spPr>
        <a:solidFill>
          <a:schemeClr val="accent5">
            <a:lumMod val="60000"/>
            <a:lumOff val="40000"/>
          </a:schemeClr>
        </a:solidFill>
      </dgm:spPr>
    </dgm:pt>
    <dgm:pt modelId="{401934EC-C6B5-447D-95D7-4DD1737A4F14}" type="pres">
      <dgm:prSet presAssocID="{2B676BCF-277A-4F89-9C0B-3F0F2C45472B}" presName="space" presStyleCnt="0"/>
      <dgm:spPr/>
    </dgm:pt>
    <dgm:pt modelId="{1A494DAA-C5ED-4FE1-B6AB-6FA75D306879}" type="pres">
      <dgm:prSet presAssocID="{2B676BCF-277A-4F89-9C0B-3F0F2C45472B}" presName="rect1" presStyleLbl="alignAcc1" presStyleIdx="0" presStyleCnt="3"/>
      <dgm:spPr/>
      <dgm:t>
        <a:bodyPr/>
        <a:lstStyle/>
        <a:p>
          <a:endParaRPr lang="ru-RU"/>
        </a:p>
      </dgm:t>
    </dgm:pt>
    <dgm:pt modelId="{15B33E8F-C0F6-47AA-8FAC-F8071876EFEE}" type="pres">
      <dgm:prSet presAssocID="{F6E59DEB-F6C5-49F3-93C5-EA021BE82D39}" presName="vertSpace2" presStyleLbl="node1" presStyleIdx="0" presStyleCnt="3"/>
      <dgm:spPr/>
    </dgm:pt>
    <dgm:pt modelId="{4444ED32-FA55-41AF-8A2D-4E9C81081146}" type="pres">
      <dgm:prSet presAssocID="{F6E59DEB-F6C5-49F3-93C5-EA021BE82D39}" presName="circle2" presStyleLbl="node1" presStyleIdx="1" presStyleCnt="3"/>
      <dgm:spPr/>
    </dgm:pt>
    <dgm:pt modelId="{FE452C71-77C7-401B-B61E-216AE26C6584}" type="pres">
      <dgm:prSet presAssocID="{F6E59DEB-F6C5-49F3-93C5-EA021BE82D39}" presName="rect2" presStyleLbl="alignAcc1" presStyleIdx="1" presStyleCnt="3" custScaleY="91266" custLinFactNeighborX="146" custLinFactNeighborY="-2451"/>
      <dgm:spPr/>
      <dgm:t>
        <a:bodyPr/>
        <a:lstStyle/>
        <a:p>
          <a:endParaRPr lang="ru-RU"/>
        </a:p>
      </dgm:t>
    </dgm:pt>
    <dgm:pt modelId="{6E5E1D1E-3E9B-4A3F-8C4D-825E42E3824D}" type="pres">
      <dgm:prSet presAssocID="{B97702B5-B051-4B77-B40F-7A6AC5D84A87}" presName="vertSpace3" presStyleLbl="node1" presStyleIdx="1" presStyleCnt="3"/>
      <dgm:spPr/>
    </dgm:pt>
    <dgm:pt modelId="{BD1F96A5-3E22-4EAE-8E73-5ADB168A1D68}" type="pres">
      <dgm:prSet presAssocID="{B97702B5-B051-4B77-B40F-7A6AC5D84A87}" presName="circle3" presStyleLbl="node1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EECA93AD-8719-43D8-A001-4BD142FEA88C}" type="pres">
      <dgm:prSet presAssocID="{B97702B5-B051-4B77-B40F-7A6AC5D84A87}" presName="rect3" presStyleLbl="alignAcc1" presStyleIdx="2" presStyleCnt="3" custScaleY="89795" custLinFactNeighborX="30" custLinFactNeighborY="-3294"/>
      <dgm:spPr/>
      <dgm:t>
        <a:bodyPr/>
        <a:lstStyle/>
        <a:p>
          <a:endParaRPr lang="ru-RU"/>
        </a:p>
      </dgm:t>
    </dgm:pt>
    <dgm:pt modelId="{4F11A5DB-B123-48AF-BB3F-B69D5BDE5B87}" type="pres">
      <dgm:prSet presAssocID="{2B676BCF-277A-4F89-9C0B-3F0F2C45472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C60C4-F8D1-4BDB-8CD3-8F5DAA265323}" type="pres">
      <dgm:prSet presAssocID="{2B676BCF-277A-4F89-9C0B-3F0F2C45472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DE2E-99E4-4DA2-A272-BA86969C3F0B}" type="pres">
      <dgm:prSet presAssocID="{F6E59DEB-F6C5-49F3-93C5-EA021BE82D3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B0579-D558-462E-8480-1C6642328C46}" type="pres">
      <dgm:prSet presAssocID="{F6E59DEB-F6C5-49F3-93C5-EA021BE82D39}" presName="rect2ChTx" presStyleLbl="alignAcc1" presStyleIdx="2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001FB-F12D-41F0-8B30-5C275DAF0C1D}" type="pres">
      <dgm:prSet presAssocID="{B97702B5-B051-4B77-B40F-7A6AC5D84A8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A83BF-3CCE-4591-9F70-DA5D489B656C}" type="pres">
      <dgm:prSet presAssocID="{B97702B5-B051-4B77-B40F-7A6AC5D84A8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B0428-983B-491A-8BE7-51FBCB65D082}" type="presOf" srcId="{2B676BCF-277A-4F89-9C0B-3F0F2C45472B}" destId="{4F11A5DB-B123-48AF-BB3F-B69D5BDE5B87}" srcOrd="1" destOrd="0" presId="urn:microsoft.com/office/officeart/2005/8/layout/target3"/>
    <dgm:cxn modelId="{008DC228-5B89-46ED-B3DD-F15E8A072EA8}" srcId="{F6E59DEB-F6C5-49F3-93C5-EA021BE82D39}" destId="{BF2074A7-D633-4D7A-9829-6F0F3207073A}" srcOrd="3" destOrd="0" parTransId="{2457E967-CECF-4C1E-8E96-F04F09927003}" sibTransId="{74106540-410E-44FE-9F8F-9BA209C65056}"/>
    <dgm:cxn modelId="{68DD5D64-6980-4252-A9DA-BB001F46F61C}" type="presOf" srcId="{1D1933D6-3D9A-4F80-A3DF-E36B2702AA0C}" destId="{F70C60C4-F8D1-4BDB-8CD3-8F5DAA265323}" srcOrd="0" destOrd="0" presId="urn:microsoft.com/office/officeart/2005/8/layout/target3"/>
    <dgm:cxn modelId="{F71D89D9-8A05-4702-B3C0-0F07410429C5}" srcId="{F6E59DEB-F6C5-49F3-93C5-EA021BE82D39}" destId="{F5D0E293-DCC2-4B2C-BA5E-94EEB51F4003}" srcOrd="1" destOrd="0" parTransId="{3945C730-DBAA-4C55-8A36-0B90AC5DB38D}" sibTransId="{36934F47-3FD2-4B92-AD01-2D520497AA93}"/>
    <dgm:cxn modelId="{889501DD-BF2B-456A-9B8F-7E4C56526947}" type="presOf" srcId="{BF2074A7-D633-4D7A-9829-6F0F3207073A}" destId="{673B0579-D558-462E-8480-1C6642328C46}" srcOrd="0" destOrd="3" presId="urn:microsoft.com/office/officeart/2005/8/layout/target3"/>
    <dgm:cxn modelId="{F1DDD6A4-E6BD-42D6-B2DE-0000FE9B512E}" type="presOf" srcId="{B7B30105-7CD5-4761-8679-02D74B8F1177}" destId="{F70C60C4-F8D1-4BDB-8CD3-8F5DAA265323}" srcOrd="0" destOrd="3" presId="urn:microsoft.com/office/officeart/2005/8/layout/target3"/>
    <dgm:cxn modelId="{39E9EDE3-710E-40D0-BC26-75901A836D8C}" type="presOf" srcId="{F6E59DEB-F6C5-49F3-93C5-EA021BE82D39}" destId="{0930DE2E-99E4-4DA2-A272-BA86969C3F0B}" srcOrd="1" destOrd="0" presId="urn:microsoft.com/office/officeart/2005/8/layout/target3"/>
    <dgm:cxn modelId="{C1552BD9-7677-45D5-B1B3-22ED214ADA11}" srcId="{2B676BCF-277A-4F89-9C0B-3F0F2C45472B}" destId="{B22B4319-BCAC-41A7-9925-3BDE18419A6A}" srcOrd="2" destOrd="0" parTransId="{8992E4C5-6B58-436E-AD53-526F644F7679}" sibTransId="{B0F59AC3-7C75-4BF7-A844-A956E1FC1930}"/>
    <dgm:cxn modelId="{B08B3190-E16A-4E77-9A5E-69BF0ECDCD82}" srcId="{B97702B5-B051-4B77-B40F-7A6AC5D84A87}" destId="{54D2C0EC-D8BB-4463-A16F-F36E5F581EE5}" srcOrd="2" destOrd="0" parTransId="{ECD77BEA-A22C-49B1-A047-D10427E4EA42}" sibTransId="{690472DD-C79C-4187-BFDE-D3109A09B5AA}"/>
    <dgm:cxn modelId="{390B3C4A-DB30-4C85-8EDA-DCA948F599D4}" type="presOf" srcId="{CF3EF1DF-8493-41BC-96D7-DB15F0158187}" destId="{412C3676-AC24-435C-94B0-BDEE821BF6BA}" srcOrd="0" destOrd="0" presId="urn:microsoft.com/office/officeart/2005/8/layout/target3"/>
    <dgm:cxn modelId="{56C90076-AFB6-46A7-A2D0-EECDF4EB656D}" srcId="{2B676BCF-277A-4F89-9C0B-3F0F2C45472B}" destId="{1D1933D6-3D9A-4F80-A3DF-E36B2702AA0C}" srcOrd="0" destOrd="0" parTransId="{D8E9E211-B972-4E5C-9507-16AF29F9DDB0}" sibTransId="{B9A9FD36-AB96-4A4C-BFD6-5618656CA1D7}"/>
    <dgm:cxn modelId="{5B01A051-1AEB-4F9C-8C47-58965E5D4D8D}" type="presOf" srcId="{E3B36BE6-A0CE-4FBA-85FE-F1BD9AD82D81}" destId="{B89A83BF-3CCE-4591-9F70-DA5D489B656C}" srcOrd="0" destOrd="1" presId="urn:microsoft.com/office/officeart/2005/8/layout/target3"/>
    <dgm:cxn modelId="{35DB084B-0518-4E1C-8A1E-9937B218F273}" type="presOf" srcId="{BF7AE508-D179-429C-B3D6-81CF0D501A91}" destId="{B89A83BF-3CCE-4591-9F70-DA5D489B656C}" srcOrd="0" destOrd="0" presId="urn:microsoft.com/office/officeart/2005/8/layout/target3"/>
    <dgm:cxn modelId="{1B591FD0-82EE-452B-A4EA-DCAB3FC3A44D}" type="presOf" srcId="{2B676BCF-277A-4F89-9C0B-3F0F2C45472B}" destId="{1A494DAA-C5ED-4FE1-B6AB-6FA75D306879}" srcOrd="0" destOrd="0" presId="urn:microsoft.com/office/officeart/2005/8/layout/target3"/>
    <dgm:cxn modelId="{AA0D80B9-7842-4AC1-96DA-64D26BA2E3BD}" srcId="{B97702B5-B051-4B77-B40F-7A6AC5D84A87}" destId="{BF7AE508-D179-429C-B3D6-81CF0D501A91}" srcOrd="0" destOrd="0" parTransId="{E8721124-6DB9-4118-BC48-FF40551A8EE0}" sibTransId="{B62D3594-7DCD-49BC-BBF3-6AC3824E60C7}"/>
    <dgm:cxn modelId="{B9E7FFE8-2B18-4ED7-90D3-D1C9016D3200}" srcId="{2B676BCF-277A-4F89-9C0B-3F0F2C45472B}" destId="{B7B30105-7CD5-4761-8679-02D74B8F1177}" srcOrd="3" destOrd="0" parTransId="{5C7622DE-1D65-42EF-B7F7-822103E8FCE9}" sibTransId="{5CA1BD5B-36CA-4941-AAF2-00D2E44A083D}"/>
    <dgm:cxn modelId="{5B9227AF-F6AD-46C8-ACF4-EE6DDE4C63DA}" type="presOf" srcId="{B97702B5-B051-4B77-B40F-7A6AC5D84A87}" destId="{6E2001FB-F12D-41F0-8B30-5C275DAF0C1D}" srcOrd="1" destOrd="0" presId="urn:microsoft.com/office/officeart/2005/8/layout/target3"/>
    <dgm:cxn modelId="{601E8256-66FE-4E88-9739-BF276B24C7DB}" type="presOf" srcId="{F5D0E293-DCC2-4B2C-BA5E-94EEB51F4003}" destId="{673B0579-D558-462E-8480-1C6642328C46}" srcOrd="0" destOrd="1" presId="urn:microsoft.com/office/officeart/2005/8/layout/target3"/>
    <dgm:cxn modelId="{AD8AE465-520D-433F-ADA8-102F5C826235}" srcId="{B97702B5-B051-4B77-B40F-7A6AC5D84A87}" destId="{E3B36BE6-A0CE-4FBA-85FE-F1BD9AD82D81}" srcOrd="1" destOrd="0" parTransId="{A69D2342-51F7-4963-A81B-648820DC86D8}" sibTransId="{4A4594AD-283B-402B-B182-3041BA95BC22}"/>
    <dgm:cxn modelId="{47C1FC3F-3A7D-45DF-B4F3-9A0A79A2E721}" type="presOf" srcId="{B22B4319-BCAC-41A7-9925-3BDE18419A6A}" destId="{F70C60C4-F8D1-4BDB-8CD3-8F5DAA265323}" srcOrd="0" destOrd="2" presId="urn:microsoft.com/office/officeart/2005/8/layout/target3"/>
    <dgm:cxn modelId="{0C224B02-239F-49DC-8208-DE916E892B6E}" type="presOf" srcId="{F4AF9453-F106-45B3-BEA6-F63DECD76921}" destId="{F70C60C4-F8D1-4BDB-8CD3-8F5DAA265323}" srcOrd="0" destOrd="1" presId="urn:microsoft.com/office/officeart/2005/8/layout/target3"/>
    <dgm:cxn modelId="{4E9784BD-FC1E-4710-BFC6-55401D2FE1F0}" srcId="{B97702B5-B051-4B77-B40F-7A6AC5D84A87}" destId="{F8CA3B5A-3F64-43F5-96A4-75710384AACD}" srcOrd="3" destOrd="0" parTransId="{B09ACA15-5BDF-401C-B3F0-1956520247E5}" sibTransId="{617F7CD5-6557-4E7B-8780-D724676266AD}"/>
    <dgm:cxn modelId="{E0AB39D5-8F25-4BD4-8C37-CABF9ACBFD7E}" type="presOf" srcId="{EF073394-8198-4C66-8848-4436636AF84D}" destId="{673B0579-D558-462E-8480-1C6642328C46}" srcOrd="0" destOrd="0" presId="urn:microsoft.com/office/officeart/2005/8/layout/target3"/>
    <dgm:cxn modelId="{EBC97E44-E0F0-4DA0-8650-BC0A882342C5}" type="presOf" srcId="{BCB1FAC6-7490-4E78-9E4D-0B0DD77DDA1C}" destId="{F70C60C4-F8D1-4BDB-8CD3-8F5DAA265323}" srcOrd="0" destOrd="4" presId="urn:microsoft.com/office/officeart/2005/8/layout/target3"/>
    <dgm:cxn modelId="{242E00F2-5C75-4092-A058-5B557CC1A382}" type="presOf" srcId="{B97702B5-B051-4B77-B40F-7A6AC5D84A87}" destId="{EECA93AD-8719-43D8-A001-4BD142FEA88C}" srcOrd="0" destOrd="0" presId="urn:microsoft.com/office/officeart/2005/8/layout/target3"/>
    <dgm:cxn modelId="{CB7B0152-FC20-4BDB-8601-B9FBD7267135}" type="presOf" srcId="{F6E59DEB-F6C5-49F3-93C5-EA021BE82D39}" destId="{FE452C71-77C7-401B-B61E-216AE26C6584}" srcOrd="0" destOrd="0" presId="urn:microsoft.com/office/officeart/2005/8/layout/target3"/>
    <dgm:cxn modelId="{2CA446B3-2845-41B0-BF3A-4C2F4C7FF289}" srcId="{CF3EF1DF-8493-41BC-96D7-DB15F0158187}" destId="{F6E59DEB-F6C5-49F3-93C5-EA021BE82D39}" srcOrd="1" destOrd="0" parTransId="{F138AB53-A37C-46AA-A2CC-DDB820362502}" sibTransId="{AE8D2149-41DF-4C91-9A0A-A36A1788316B}"/>
    <dgm:cxn modelId="{7CD8834A-3A56-4FDF-9071-6C7260D5F4A4}" type="presOf" srcId="{763F3E22-1185-40C0-A71C-32FEFC22B33B}" destId="{673B0579-D558-462E-8480-1C6642328C46}" srcOrd="0" destOrd="2" presId="urn:microsoft.com/office/officeart/2005/8/layout/target3"/>
    <dgm:cxn modelId="{E8C0B952-D128-4D43-9033-3F5D1E1466C6}" srcId="{2B676BCF-277A-4F89-9C0B-3F0F2C45472B}" destId="{F4AF9453-F106-45B3-BEA6-F63DECD76921}" srcOrd="1" destOrd="0" parTransId="{67645A2E-43AD-427C-8CBA-FEFE90386DE1}" sibTransId="{918B655C-F4E2-4E0D-B68F-FE6CC6700E4D}"/>
    <dgm:cxn modelId="{1DF7E859-0FE3-4CE9-9043-3AFA502F336B}" srcId="{F6E59DEB-F6C5-49F3-93C5-EA021BE82D39}" destId="{EF073394-8198-4C66-8848-4436636AF84D}" srcOrd="0" destOrd="0" parTransId="{8E77EBD6-35DC-4C36-BC78-2BD6324945A7}" sibTransId="{A7C9C50E-932F-48A3-947E-51AB3C785FDC}"/>
    <dgm:cxn modelId="{C9AFFC77-B671-41D3-91FA-89B0200F665D}" type="presOf" srcId="{54D2C0EC-D8BB-4463-A16F-F36E5F581EE5}" destId="{B89A83BF-3CCE-4591-9F70-DA5D489B656C}" srcOrd="0" destOrd="2" presId="urn:microsoft.com/office/officeart/2005/8/layout/target3"/>
    <dgm:cxn modelId="{E4A8842C-1632-4C6E-ABF2-27EF703B9B76}" srcId="{F6E59DEB-F6C5-49F3-93C5-EA021BE82D39}" destId="{763F3E22-1185-40C0-A71C-32FEFC22B33B}" srcOrd="2" destOrd="0" parTransId="{8F98E9E5-E89D-4244-A738-70DBB276206F}" sibTransId="{699E7383-33B1-4362-B7B0-E0CBD9A1F0A1}"/>
    <dgm:cxn modelId="{6363A398-FBDF-4EE9-950A-EAE2E52EF393}" srcId="{CF3EF1DF-8493-41BC-96D7-DB15F0158187}" destId="{2B676BCF-277A-4F89-9C0B-3F0F2C45472B}" srcOrd="0" destOrd="0" parTransId="{D1D3598D-4686-4636-9FB1-8BA4FCDFF7FF}" sibTransId="{17323F21-A963-4AA8-8E4D-5961957DC0DB}"/>
    <dgm:cxn modelId="{44651900-C1FE-48CD-A3CE-CDAD5978E3F8}" type="presOf" srcId="{F8CA3B5A-3F64-43F5-96A4-75710384AACD}" destId="{B89A83BF-3CCE-4591-9F70-DA5D489B656C}" srcOrd="0" destOrd="3" presId="urn:microsoft.com/office/officeart/2005/8/layout/target3"/>
    <dgm:cxn modelId="{9112B66D-A9FC-413B-9024-C76DFD19A442}" srcId="{CF3EF1DF-8493-41BC-96D7-DB15F0158187}" destId="{B97702B5-B051-4B77-B40F-7A6AC5D84A87}" srcOrd="2" destOrd="0" parTransId="{54A326C3-7972-4EEA-87B7-122AD5456BE0}" sibTransId="{78CF451C-F81F-422B-982B-B5DD1804FD3C}"/>
    <dgm:cxn modelId="{85282673-867C-4F01-8EA8-1E9B3AE7CC60}" srcId="{2B676BCF-277A-4F89-9C0B-3F0F2C45472B}" destId="{BCB1FAC6-7490-4E78-9E4D-0B0DD77DDA1C}" srcOrd="4" destOrd="0" parTransId="{CEEEE5FA-9715-480E-BFCC-80EC7B0F8558}" sibTransId="{54A5F883-976A-4FC6-8EA9-E89E02E3DEAF}"/>
    <dgm:cxn modelId="{169450B8-7682-43EF-AD82-52EA53CE2A31}" type="presParOf" srcId="{412C3676-AC24-435C-94B0-BDEE821BF6BA}" destId="{6FDE98A1-D124-4CE3-8039-12D56B7212D5}" srcOrd="0" destOrd="0" presId="urn:microsoft.com/office/officeart/2005/8/layout/target3"/>
    <dgm:cxn modelId="{610BC34F-442E-4EBE-B583-7ADE5B7496DC}" type="presParOf" srcId="{412C3676-AC24-435C-94B0-BDEE821BF6BA}" destId="{401934EC-C6B5-447D-95D7-4DD1737A4F14}" srcOrd="1" destOrd="0" presId="urn:microsoft.com/office/officeart/2005/8/layout/target3"/>
    <dgm:cxn modelId="{4B3376FE-9078-4E52-8278-4154149E4768}" type="presParOf" srcId="{412C3676-AC24-435C-94B0-BDEE821BF6BA}" destId="{1A494DAA-C5ED-4FE1-B6AB-6FA75D306879}" srcOrd="2" destOrd="0" presId="urn:microsoft.com/office/officeart/2005/8/layout/target3"/>
    <dgm:cxn modelId="{8489FA5B-5331-4CB0-A3C6-895D0516D7D3}" type="presParOf" srcId="{412C3676-AC24-435C-94B0-BDEE821BF6BA}" destId="{15B33E8F-C0F6-47AA-8FAC-F8071876EFEE}" srcOrd="3" destOrd="0" presId="urn:microsoft.com/office/officeart/2005/8/layout/target3"/>
    <dgm:cxn modelId="{43A29E86-2A17-4B61-BF05-B2CEFB22D5C9}" type="presParOf" srcId="{412C3676-AC24-435C-94B0-BDEE821BF6BA}" destId="{4444ED32-FA55-41AF-8A2D-4E9C81081146}" srcOrd="4" destOrd="0" presId="urn:microsoft.com/office/officeart/2005/8/layout/target3"/>
    <dgm:cxn modelId="{12FF33F5-9B97-4AA5-B595-F50D7EE825FF}" type="presParOf" srcId="{412C3676-AC24-435C-94B0-BDEE821BF6BA}" destId="{FE452C71-77C7-401B-B61E-216AE26C6584}" srcOrd="5" destOrd="0" presId="urn:microsoft.com/office/officeart/2005/8/layout/target3"/>
    <dgm:cxn modelId="{36E7F188-4854-4B9D-BF1D-57CE8F8BE1A9}" type="presParOf" srcId="{412C3676-AC24-435C-94B0-BDEE821BF6BA}" destId="{6E5E1D1E-3E9B-4A3F-8C4D-825E42E3824D}" srcOrd="6" destOrd="0" presId="urn:microsoft.com/office/officeart/2005/8/layout/target3"/>
    <dgm:cxn modelId="{DC2AA4AD-67A1-46F2-AC43-BACAB45F098F}" type="presParOf" srcId="{412C3676-AC24-435C-94B0-BDEE821BF6BA}" destId="{BD1F96A5-3E22-4EAE-8E73-5ADB168A1D68}" srcOrd="7" destOrd="0" presId="urn:microsoft.com/office/officeart/2005/8/layout/target3"/>
    <dgm:cxn modelId="{96766C7D-71D2-4D16-B74B-585F9FAE92E2}" type="presParOf" srcId="{412C3676-AC24-435C-94B0-BDEE821BF6BA}" destId="{EECA93AD-8719-43D8-A001-4BD142FEA88C}" srcOrd="8" destOrd="0" presId="urn:microsoft.com/office/officeart/2005/8/layout/target3"/>
    <dgm:cxn modelId="{441223EA-0522-467E-8897-5C0070775E00}" type="presParOf" srcId="{412C3676-AC24-435C-94B0-BDEE821BF6BA}" destId="{4F11A5DB-B123-48AF-BB3F-B69D5BDE5B87}" srcOrd="9" destOrd="0" presId="urn:microsoft.com/office/officeart/2005/8/layout/target3"/>
    <dgm:cxn modelId="{545BB46E-96FE-4C81-9505-F5E043D4B5F2}" type="presParOf" srcId="{412C3676-AC24-435C-94B0-BDEE821BF6BA}" destId="{F70C60C4-F8D1-4BDB-8CD3-8F5DAA265323}" srcOrd="10" destOrd="0" presId="urn:microsoft.com/office/officeart/2005/8/layout/target3"/>
    <dgm:cxn modelId="{316F43CA-2116-4E65-B7A3-0E0D51A4B2EE}" type="presParOf" srcId="{412C3676-AC24-435C-94B0-BDEE821BF6BA}" destId="{0930DE2E-99E4-4DA2-A272-BA86969C3F0B}" srcOrd="11" destOrd="0" presId="urn:microsoft.com/office/officeart/2005/8/layout/target3"/>
    <dgm:cxn modelId="{ECDF6687-3D17-4318-8F98-7C60127DE807}" type="presParOf" srcId="{412C3676-AC24-435C-94B0-BDEE821BF6BA}" destId="{673B0579-D558-462E-8480-1C6642328C46}" srcOrd="12" destOrd="0" presId="urn:microsoft.com/office/officeart/2005/8/layout/target3"/>
    <dgm:cxn modelId="{13F1EA67-2D29-4E0E-915B-D55A115210B0}" type="presParOf" srcId="{412C3676-AC24-435C-94B0-BDEE821BF6BA}" destId="{6E2001FB-F12D-41F0-8B30-5C275DAF0C1D}" srcOrd="13" destOrd="0" presId="urn:microsoft.com/office/officeart/2005/8/layout/target3"/>
    <dgm:cxn modelId="{FD9A389F-1BFA-44F2-90C3-BCFA0F7028F7}" type="presParOf" srcId="{412C3676-AC24-435C-94B0-BDEE821BF6BA}" destId="{B89A83BF-3CCE-4591-9F70-DA5D489B656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36 381,74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 3 173,75</a:t>
          </a:r>
        </a:p>
        <a:p xmlns:a="http://schemas.openxmlformats.org/drawingml/2006/main">
          <a:r>
            <a:rPr lang="ru-RU" sz="1800" dirty="0" smtClean="0"/>
            <a:t> 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 5 559,86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1 160,36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0.55027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0412" y="2646698"/>
          <a:ext cx="1799306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9 829,78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16 421,91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11 094,35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 5 674,85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 4 374,21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11 083,45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 3 784,80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0.61385</cdr:x>
      <cdr:y>0.51326</cdr:y>
    </cdr:from>
    <cdr:to>
      <cdr:x>0.72378</cdr:x>
      <cdr:y>0.66962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843" y="30014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0.53285</cdr:x>
      <cdr:y>0.45391</cdr:y>
    </cdr:from>
    <cdr:to>
      <cdr:x>0.7669</cdr:x>
      <cdr:y>0.61027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5751" y="2646698"/>
          <a:ext cx="1943967" cy="911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  2 196,10</a:t>
          </a:r>
        </a:p>
        <a:p xmlns:a="http://schemas.openxmlformats.org/drawingml/2006/main">
          <a:endParaRPr lang="ru-RU" sz="180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87C7-BF35-4DE2-8EFF-162508B1B945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96586-3A6F-4B3F-A2D8-B57FA26F2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8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96586-3A6F-4B3F-A2D8-B57FA26F2E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2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F19460-8124-409B-B336-00DEF3439273}" type="slidenum">
              <a:rPr lang="ru-RU" smtClean="0">
                <a:latin typeface="Calibri" panose="020F0502020204030204" pitchFamily="34" charset="0"/>
              </a:rPr>
              <a:pPr/>
              <a:t>14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4D34B-1655-4136-8DE8-448ADDC0F1D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7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01F0-3B4A-44F2-AA9D-D64DF8CD0E3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8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0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64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27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9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6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3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1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4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7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2562-BA66-4242-A47B-25DBF99E4E72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C4B56F-5ACC-4410-A9C3-4936A681D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emf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slide" Target="slide24.xml"/><Relationship Id="rId21" Type="http://schemas.openxmlformats.org/officeDocument/2006/relationships/slide" Target="slide27.xml"/><Relationship Id="rId7" Type="http://schemas.openxmlformats.org/officeDocument/2006/relationships/slide" Target="slide19.xml"/><Relationship Id="rId12" Type="http://schemas.openxmlformats.org/officeDocument/2006/relationships/slide" Target="slide21.xml"/><Relationship Id="rId17" Type="http://schemas.openxmlformats.org/officeDocument/2006/relationships/image" Target="../media/image10.emf"/><Relationship Id="rId25" Type="http://schemas.openxmlformats.org/officeDocument/2006/relationships/slide" Target="slide26.xml"/><Relationship Id="rId2" Type="http://schemas.openxmlformats.org/officeDocument/2006/relationships/notesSlide" Target="../notesSlides/notesSlide2.xml"/><Relationship Id="rId16" Type="http://schemas.openxmlformats.org/officeDocument/2006/relationships/slide" Target="slide25.xml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24" Type="http://schemas.openxmlformats.org/officeDocument/2006/relationships/image" Target="../media/image14.emf"/><Relationship Id="rId5" Type="http://schemas.openxmlformats.org/officeDocument/2006/relationships/slide" Target="slide18.xml"/><Relationship Id="rId15" Type="http://schemas.openxmlformats.org/officeDocument/2006/relationships/image" Target="../media/image9.emf"/><Relationship Id="rId23" Type="http://schemas.openxmlformats.org/officeDocument/2006/relationships/slide" Target="slide29.xml"/><Relationship Id="rId28" Type="http://schemas.openxmlformats.org/officeDocument/2006/relationships/image" Target="../media/image3.png"/><Relationship Id="rId10" Type="http://schemas.openxmlformats.org/officeDocument/2006/relationships/slide" Target="slide20.xml"/><Relationship Id="rId19" Type="http://schemas.openxmlformats.org/officeDocument/2006/relationships/slide" Target="slide23.xml"/><Relationship Id="rId4" Type="http://schemas.openxmlformats.org/officeDocument/2006/relationships/chart" Target="../charts/chart1.xml"/><Relationship Id="rId9" Type="http://schemas.openxmlformats.org/officeDocument/2006/relationships/image" Target="../media/image6.emf"/><Relationship Id="rId14" Type="http://schemas.openxmlformats.org/officeDocument/2006/relationships/slide" Target="slide28.xml"/><Relationship Id="rId22" Type="http://schemas.openxmlformats.org/officeDocument/2006/relationships/image" Target="../media/image13.emf"/><Relationship Id="rId27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4" Type="http://schemas.openxmlformats.org/officeDocument/2006/relationships/oleObject" Target="../embeddings/_____Microsoft_Excel_97-200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image" Target="../media/image1.jpeg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14.xml"/><Relationship Id="rId7" Type="http://schemas.openxmlformats.org/officeDocument/2006/relationships/slide" Target="slide3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34.xml"/><Relationship Id="rId5" Type="http://schemas.openxmlformats.org/officeDocument/2006/relationships/slide" Target="slide16.xml"/><Relationship Id="rId10" Type="http://schemas.openxmlformats.org/officeDocument/2006/relationships/slide" Target="slide33.xml"/><Relationship Id="rId4" Type="http://schemas.openxmlformats.org/officeDocument/2006/relationships/slide" Target="slide15.xml"/><Relationship Id="rId9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consultantplus://offline/ref=79F82EE77EDCD5103EB7BF71A79F69AA46BA0AF039A7233E980C929F6B1D01D26AD2444A43660FD896FFBA91X4l7H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00502"/>
            <a:ext cx="8915399" cy="29342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Принципы формирования бюджетов муниципальных образований  Усольского района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208062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Комитет по экономике и финансам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муниципального района Усольского районного муниципального образования</a:t>
            </a:r>
          </a:p>
          <a:p>
            <a:pPr algn="ctr">
              <a:spcBef>
                <a:spcPts val="0"/>
              </a:spcBef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2019 год</a:t>
            </a:r>
          </a:p>
          <a:p>
            <a:pPr algn="ctr">
              <a:spcBef>
                <a:spcPts val="0"/>
              </a:spcBef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0310" cy="10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12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1905000"/>
          </a:xfrm>
        </p:spPr>
        <p:txBody>
          <a:bodyPr>
            <a:normAutofit fontScale="90000"/>
          </a:bodyPr>
          <a:lstStyle/>
          <a:p>
            <a:r>
              <a:rPr lang="ru-RU" sz="2200" b="1" u="sng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sz="2200" b="1" u="sng" dirty="0" smtClean="0">
                <a:solidFill>
                  <a:schemeClr val="accent4">
                    <a:lumMod val="75000"/>
                  </a:schemeClr>
                </a:solidFill>
              </a:rPr>
              <a:t>онсолидированный </a:t>
            </a:r>
            <a:r>
              <a:rPr lang="ru-RU" sz="2200" b="1" u="sng" dirty="0">
                <a:solidFill>
                  <a:schemeClr val="accent4">
                    <a:lumMod val="75000"/>
                  </a:schemeClr>
                </a:solidFill>
              </a:rPr>
              <a:t>бюджет </a:t>
            </a:r>
            <a:r>
              <a:rPr lang="ru-RU" dirty="0"/>
              <a:t>- </a:t>
            </a:r>
            <a:r>
              <a:rPr lang="ru-RU" sz="2200" dirty="0"/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sz="2200" dirty="0" smtClean="0"/>
              <a:t>бюджетами.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615271"/>
              </p:ext>
            </p:extLst>
          </p:nvPr>
        </p:nvGraphicFramePr>
        <p:xfrm>
          <a:off x="191069" y="1719618"/>
          <a:ext cx="11887200" cy="513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11149584" y="876232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7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Муниципальный финансовый контроль статья 265 БК РФ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423081" y="1050878"/>
            <a:ext cx="11573301" cy="24020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Государственный (муниципальный) финансовый контроль осуществляется в целях обеспечения соблюдения положений правовых актов, регулирующих бюджетные правоотношения,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а также соблюдения условий государственных (муниципальных) контрактов, договоров (соглашений) о предоставлении средств из бюджета.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7419" y="3042601"/>
            <a:ext cx="12014581" cy="845496"/>
          </a:xfrm>
          <a:prstGeom prst="round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600" dirty="0"/>
              <a:t>Внешний государственный (муниципальный) финансовый контроль является контрольной деятельностью соответственно Счетной палаты Российской Федерации, контрольно-счетных органов субъектов Российской Федерации и муниципальных образований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" y="3928189"/>
            <a:ext cx="12169253" cy="1099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" y="4999803"/>
            <a:ext cx="12169253" cy="932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" y="5972664"/>
            <a:ext cx="12169253" cy="788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4421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7419" y="4096691"/>
            <a:ext cx="120145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Внутренний государственный (муниципальный) финансовый контроль является контрольной деятельностью Федерального казначейства, органов государственного (муниципального) финансового контроля, являющихся органами исполнительной власти субъектов Российской Федерации (органами местных администраций)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9559" y="5027714"/>
            <a:ext cx="11327642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Предварительный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контроль осуществляется в целях предупреждения и пресечения бюджетных нарушений в процессе исполнения бюджетов бюджетной системы Российской Федерации.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15152" y="5972664"/>
            <a:ext cx="9348717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Последующий </a:t>
            </a:r>
            <a:r>
              <a:rPr lang="ru-RU" sz="1600" dirty="0">
                <a:solidFill>
                  <a:schemeClr val="bg1"/>
                </a:solidFill>
              </a:rPr>
              <a:t>контроль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осуществляется по результатам исполнения бюджетов бюджетной системы Российской Федерации в целях установления законности их исполнения, достоверности учета и отчетности.</a:t>
            </a:r>
          </a:p>
        </p:txBody>
      </p:sp>
      <p:pic>
        <p:nvPicPr>
          <p:cNvPr id="19" name="Рисунок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395" y="0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9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53661" y="0"/>
            <a:ext cx="10043181" cy="52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3" tIns="45660" rIns="91323" bIns="45660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Основные параметры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бюджетов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в 2019 году,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тыс.руб.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68857"/>
              </p:ext>
            </p:extLst>
          </p:nvPr>
        </p:nvGraphicFramePr>
        <p:xfrm>
          <a:off x="-1" y="523096"/>
          <a:ext cx="12192001" cy="6911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902145"/>
                <a:gridCol w="2068071"/>
                <a:gridCol w="2391508"/>
                <a:gridCol w="1917452"/>
                <a:gridCol w="1474425"/>
              </a:tblGrid>
              <a:tr h="10814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Наименование МО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Доходы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В том числе ННД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Расходы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Дефицит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</a:rPr>
                        <a:t> Профицит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Дефицит в %(без учета остатков)</a:t>
                      </a:r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Белореченское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95 108,7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57 883,2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104 804,2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-9 695,5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Тайтурское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44 318,5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14 956,8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46 554,0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-2 235,5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Мишелевское</a:t>
                      </a:r>
                      <a:r>
                        <a:rPr lang="ru-RU" sz="1400" b="1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47 509,9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14 859,0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50 391,3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-2 881,4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Тельминское</a:t>
                      </a:r>
                      <a:r>
                        <a:rPr lang="ru-RU" sz="1400" b="1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38 413,8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8 117,8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39 120,6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-706,8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26 637,7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24 918,7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30 413,6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-3 775,9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Сосновское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18 674,5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7 549,1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19 371,9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-697,4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Тальянское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13 938,3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1 621,1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14 610,1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-671,9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Раздольинское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25 810,1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4 318,4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27 159,8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-1 349,7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</a:tr>
              <a:tr h="49996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Железнодорожное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32 028,9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14 087,9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33 489,1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-1 460,2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Новожилкинское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26 679,0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7 080,1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28 799,9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</a:t>
                      </a:r>
                      <a:r>
                        <a:rPr lang="ru-RU" baseline="0" dirty="0" smtClean="0"/>
                        <a:t> 120,9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4,9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Новомальтинское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23 607,5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3 004,5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25 570,3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- 1 962,9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</a:tr>
              <a:tr h="4845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Большееланское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38 424,9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6 338,7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40 415,0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r>
                        <a:rPr lang="ru-RU" baseline="0" dirty="0" smtClean="0"/>
                        <a:t> 990,1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7,5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59402" y="1891"/>
            <a:ext cx="758647" cy="52120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1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53661" y="0"/>
            <a:ext cx="10043181" cy="52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3" tIns="45660" rIns="91323" bIns="45660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Группы дотационности поселений в 2019 году,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тыс.руб.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85976"/>
              </p:ext>
            </p:extLst>
          </p:nvPr>
        </p:nvGraphicFramePr>
        <p:xfrm>
          <a:off x="1453661" y="616762"/>
          <a:ext cx="9082413" cy="61658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5746"/>
                <a:gridCol w="2702572"/>
                <a:gridCol w="2924095"/>
              </a:tblGrid>
              <a:tr h="5264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МО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Группа дотационности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%</a:t>
                      </a:r>
                      <a:r>
                        <a:rPr lang="ru-RU" sz="1600" baseline="0" dirty="0" smtClean="0"/>
                        <a:t> софинансирования  МБ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Белореченское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 групп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Тайтурское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Мишелевское</a:t>
                      </a:r>
                      <a:r>
                        <a:rPr lang="ru-RU" sz="1400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smtClean="0"/>
                        <a:t> </a:t>
                      </a:r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3 %</a:t>
                      </a:r>
                      <a:endParaRPr lang="ru-RU" dirty="0"/>
                    </a:p>
                  </a:txBody>
                  <a:tcPr/>
                </a:tc>
              </a:tr>
              <a:tr h="6191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Тельминское</a:t>
                      </a:r>
                      <a:r>
                        <a:rPr lang="ru-RU" sz="1400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группа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1 %</a:t>
                      </a:r>
                      <a:endParaRPr lang="ru-RU" dirty="0"/>
                    </a:p>
                  </a:txBody>
                  <a:tcPr/>
                </a:tc>
              </a:tr>
              <a:tr h="6191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Вне групп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Сосновское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Тальянское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Раздольинское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1 %</a:t>
                      </a:r>
                      <a:endParaRPr lang="ru-RU" dirty="0"/>
                    </a:p>
                  </a:txBody>
                  <a:tcPr/>
                </a:tc>
              </a:tr>
              <a:tr h="4483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Железнодорожное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Новожилкинское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Новомальтинское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4 %</a:t>
                      </a:r>
                      <a:endParaRPr lang="ru-RU" dirty="0"/>
                    </a:p>
                  </a:txBody>
                  <a:tcPr/>
                </a:tc>
              </a:tr>
              <a:tr h="4345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Большееланское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444" y="0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38400" y="188913"/>
            <a:ext cx="7315200" cy="1727200"/>
          </a:xfrm>
        </p:spPr>
        <p:txBody>
          <a:bodyPr/>
          <a:lstStyle/>
          <a:p>
            <a:pPr algn="ctr" eaLnBrk="1" hangingPunct="1"/>
            <a:r>
              <a:rPr lang="ru-RU" sz="2800" b="1" dirty="0">
                <a:solidFill>
                  <a:srgbClr val="000066"/>
                </a:solidFill>
              </a:rPr>
              <a:t>Исполнение местных бюджетов по налоговым и неналоговым доходам за 9 месяцев 2019 г</a:t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000" dirty="0"/>
              <a:t>                                                            </a:t>
            </a:r>
            <a:r>
              <a:rPr lang="ru-RU" sz="2000" b="1" dirty="0">
                <a:solidFill>
                  <a:srgbClr val="000066"/>
                </a:solidFill>
              </a:rPr>
              <a:t>(</a:t>
            </a:r>
            <a:r>
              <a:rPr lang="ru-RU" sz="1600" b="1" dirty="0">
                <a:solidFill>
                  <a:srgbClr val="000066"/>
                </a:solidFill>
              </a:rPr>
              <a:t>динамика, %, 2019 к 2018)</a:t>
            </a:r>
            <a:endParaRPr lang="ru-RU" sz="2000" b="1" dirty="0">
              <a:solidFill>
                <a:srgbClr val="000066"/>
              </a:solidFill>
            </a:endParaRPr>
          </a:p>
        </p:txBody>
      </p:sp>
      <p:graphicFrame>
        <p:nvGraphicFramePr>
          <p:cNvPr id="2" name="Объект 16">
            <a:hlinkClick r:id="rId3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05379"/>
              </p:ext>
            </p:extLst>
          </p:nvPr>
        </p:nvGraphicFramePr>
        <p:xfrm>
          <a:off x="259080" y="1783080"/>
          <a:ext cx="11932920" cy="486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0" name="TextBox 21"/>
          <p:cNvSpPr txBox="1">
            <a:spLocks noChangeArrowheads="1"/>
          </p:cNvSpPr>
          <p:nvPr/>
        </p:nvSpPr>
        <p:spPr bwMode="auto">
          <a:xfrm>
            <a:off x="4360864" y="6308725"/>
            <a:ext cx="4232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Средняя динамика по всем МО – 86,7% </a:t>
            </a:r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789" y="6007384"/>
            <a:ext cx="403321" cy="434360"/>
          </a:xfrm>
          <a:prstGeom prst="rect">
            <a:avLst/>
          </a:prstGeom>
        </p:spPr>
      </p:pic>
      <p:pic>
        <p:nvPicPr>
          <p:cNvPr id="4" name="Рисунок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069" y="4208305"/>
            <a:ext cx="502921" cy="391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0346" y="3005470"/>
            <a:ext cx="429341" cy="410258"/>
          </a:xfrm>
          <a:prstGeom prst="rect">
            <a:avLst/>
          </a:prstGeom>
        </p:spPr>
      </p:pic>
      <p:pic>
        <p:nvPicPr>
          <p:cNvPr id="6" name="Рисунок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1104" y="5273425"/>
            <a:ext cx="502921" cy="433746"/>
          </a:xfrm>
          <a:prstGeom prst="rect">
            <a:avLst/>
          </a:prstGeom>
        </p:spPr>
      </p:pic>
      <p:pic>
        <p:nvPicPr>
          <p:cNvPr id="7" name="Рисунок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9163" y="4916367"/>
            <a:ext cx="523402" cy="350520"/>
          </a:xfrm>
          <a:prstGeom prst="rect">
            <a:avLst/>
          </a:prstGeom>
        </p:spPr>
      </p:pic>
      <p:pic>
        <p:nvPicPr>
          <p:cNvPr id="8" name="Рисунок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76374" y="2607044"/>
            <a:ext cx="447201" cy="426102"/>
          </a:xfrm>
          <a:prstGeom prst="rect">
            <a:avLst/>
          </a:prstGeom>
        </p:spPr>
      </p:pic>
      <p:pic>
        <p:nvPicPr>
          <p:cNvPr id="9" name="Рисунок 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8180" y="2197009"/>
            <a:ext cx="447202" cy="448225"/>
          </a:xfrm>
          <a:prstGeom prst="rect">
            <a:avLst/>
          </a:prstGeom>
        </p:spPr>
      </p:pic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1695" y="1755049"/>
            <a:ext cx="436987" cy="441960"/>
          </a:xfrm>
          <a:prstGeom prst="rect">
            <a:avLst/>
          </a:prstGeom>
        </p:spPr>
      </p:pic>
      <p:pic>
        <p:nvPicPr>
          <p:cNvPr id="11" name="Рисунок 1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68354" y="5701541"/>
            <a:ext cx="406506" cy="411631"/>
          </a:xfrm>
          <a:prstGeom prst="rect">
            <a:avLst/>
          </a:prstGeom>
        </p:spPr>
      </p:pic>
      <p:pic>
        <p:nvPicPr>
          <p:cNvPr id="12" name="Рисунок 1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49687" y="3791601"/>
            <a:ext cx="452226" cy="416704"/>
          </a:xfrm>
          <a:prstGeom prst="rect">
            <a:avLst/>
          </a:prstGeom>
        </p:spPr>
      </p:pic>
      <p:pic>
        <p:nvPicPr>
          <p:cNvPr id="13" name="Рисунок 1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01913" y="4570492"/>
            <a:ext cx="467466" cy="334208"/>
          </a:xfrm>
          <a:prstGeom prst="rect">
            <a:avLst/>
          </a:prstGeom>
        </p:spPr>
      </p:pic>
      <p:pic>
        <p:nvPicPr>
          <p:cNvPr id="14" name="Рисунок 1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23575" y="3361820"/>
            <a:ext cx="421746" cy="475910"/>
          </a:xfrm>
          <a:prstGeom prst="rect">
            <a:avLst/>
          </a:prstGeom>
        </p:spPr>
      </p:pic>
      <p:pic>
        <p:nvPicPr>
          <p:cNvPr id="15" name="Рисунок 1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518602" y="368762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6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81201" y="244475"/>
            <a:ext cx="8385175" cy="10239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800" b="1" dirty="0">
                <a:solidFill>
                  <a:srgbClr val="000066"/>
                </a:solidFill>
              </a:rPr>
              <a:t>Доходы бюджета на душу населения</a:t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800" b="1" dirty="0">
                <a:solidFill>
                  <a:srgbClr val="000066"/>
                </a:solidFill>
              </a:rPr>
              <a:t>за 9 месяцев 2019 </a:t>
            </a:r>
            <a:r>
              <a:rPr lang="ru-RU" sz="2800" b="1" dirty="0" smtClean="0">
                <a:solidFill>
                  <a:srgbClr val="000066"/>
                </a:solidFill>
              </a:rPr>
              <a:t>года</a:t>
            </a:r>
            <a:r>
              <a:rPr lang="ru-RU" sz="2800" b="1" dirty="0">
                <a:solidFill>
                  <a:srgbClr val="000066"/>
                </a:solidFill>
              </a:rPr>
              <a:t/>
            </a:r>
            <a:br>
              <a:rPr lang="ru-RU" sz="2800" b="1" dirty="0">
                <a:solidFill>
                  <a:srgbClr val="000066"/>
                </a:solidFill>
              </a:rPr>
            </a:br>
            <a:r>
              <a:rPr lang="ru-RU" sz="2000" dirty="0"/>
              <a:t>                                                  </a:t>
            </a:r>
            <a:br>
              <a:rPr lang="ru-RU" sz="2000" dirty="0"/>
            </a:br>
            <a:r>
              <a:rPr lang="ru-RU" sz="2000" b="1" dirty="0">
                <a:solidFill>
                  <a:srgbClr val="000066"/>
                </a:solidFill>
              </a:rPr>
              <a:t>                                                  </a:t>
            </a:r>
            <a:r>
              <a:rPr lang="ru-RU" sz="2000" b="1" dirty="0" smtClean="0">
                <a:solidFill>
                  <a:srgbClr val="000066"/>
                </a:solidFill>
              </a:rPr>
              <a:t>(</a:t>
            </a:r>
            <a:r>
              <a:rPr lang="ru-RU" sz="1600" b="1" dirty="0" smtClean="0">
                <a:solidFill>
                  <a:srgbClr val="000066"/>
                </a:solidFill>
              </a:rPr>
              <a:t>2019 г., руб./чел.)</a:t>
            </a:r>
            <a:endParaRPr lang="ru-RU" sz="2000" b="1" dirty="0">
              <a:solidFill>
                <a:srgbClr val="000066"/>
              </a:solidFill>
            </a:endParaRP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33946"/>
              </p:ext>
            </p:extLst>
          </p:nvPr>
        </p:nvGraphicFramePr>
        <p:xfrm>
          <a:off x="1847851" y="1763714"/>
          <a:ext cx="8518525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922" y="244475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438400" y="188913"/>
            <a:ext cx="7315200" cy="1727200"/>
          </a:xfrm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000066"/>
                </a:solidFill>
              </a:rPr>
              <a:t>Доходы бюджета на душу населения в динамике 9 месяцев 2019 г. к </a:t>
            </a:r>
            <a:br>
              <a:rPr lang="ru-RU" sz="2800" b="1">
                <a:solidFill>
                  <a:srgbClr val="000066"/>
                </a:solidFill>
              </a:rPr>
            </a:br>
            <a:r>
              <a:rPr lang="ru-RU" sz="2800" b="1">
                <a:solidFill>
                  <a:srgbClr val="000066"/>
                </a:solidFill>
              </a:rPr>
              <a:t>9 месяцам 2018 г.</a:t>
            </a:r>
            <a:br>
              <a:rPr lang="ru-RU" sz="2800" b="1">
                <a:solidFill>
                  <a:srgbClr val="000066"/>
                </a:solidFill>
              </a:rPr>
            </a:br>
            <a:r>
              <a:rPr lang="ru-RU" sz="2000"/>
              <a:t>                                                            </a:t>
            </a:r>
            <a:endParaRPr lang="ru-RU" sz="2000" b="1">
              <a:solidFill>
                <a:srgbClr val="000066"/>
              </a:solidFill>
            </a:endParaRP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280197"/>
              </p:ext>
            </p:extLst>
          </p:nvPr>
        </p:nvGraphicFramePr>
        <p:xfrm>
          <a:off x="1378424" y="1678675"/>
          <a:ext cx="9812739" cy="480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282" y="188913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/>
              <a:t/>
            </a:r>
            <a:br>
              <a:rPr lang="ru-RU" sz="2000"/>
            </a:br>
            <a:r>
              <a:rPr lang="ru-RU" sz="2400" b="1">
                <a:solidFill>
                  <a:srgbClr val="000066"/>
                </a:solidFill>
              </a:rPr>
              <a:t> Структура налоговых и неналоговых доходов консолидированного бюджета</a:t>
            </a:r>
            <a:br>
              <a:rPr lang="ru-RU" sz="2400" b="1">
                <a:solidFill>
                  <a:srgbClr val="000066"/>
                </a:solidFill>
              </a:rPr>
            </a:br>
            <a:r>
              <a:rPr lang="ru-RU" sz="2400" b="1">
                <a:solidFill>
                  <a:srgbClr val="000066"/>
                </a:solidFill>
              </a:rPr>
              <a:t>                                              (9 месяцев 2019 г., тыс./руб.)</a:t>
            </a:r>
          </a:p>
        </p:txBody>
      </p:sp>
      <p:graphicFrame>
        <p:nvGraphicFramePr>
          <p:cNvPr id="7171" name="Объект 16"/>
          <p:cNvGraphicFramePr>
            <a:graphicFrameLocks noGrp="1"/>
          </p:cNvGraphicFramePr>
          <p:nvPr>
            <p:ph idx="1"/>
          </p:nvPr>
        </p:nvGraphicFramePr>
        <p:xfrm>
          <a:off x="2195513" y="808039"/>
          <a:ext cx="8407400" cy="593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Диаграмма" r:id="rId4" imgW="8413209" imgH="5938019" progId="Excel.Chart.8">
                  <p:embed/>
                </p:oleObj>
              </mc:Choice>
              <mc:Fallback>
                <p:oleObj name="Диаграмма" r:id="rId4" imgW="8413209" imgH="593801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808039"/>
                        <a:ext cx="8407400" cy="593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7392988" y="1412876"/>
            <a:ext cx="1439862" cy="222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4295776" y="2565400"/>
            <a:ext cx="1223963" cy="330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3719513" y="1628776"/>
            <a:ext cx="3097212" cy="5048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151313" y="3573463"/>
            <a:ext cx="1223962" cy="5397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8832851" y="5157789"/>
            <a:ext cx="358775" cy="1150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Рисунок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5802" y="109682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Белореченского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249630"/>
              </p:ext>
            </p:extLst>
          </p:nvPr>
        </p:nvGraphicFramePr>
        <p:xfrm>
          <a:off x="2246313" y="858839"/>
          <a:ext cx="9245102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7966194" y="1135526"/>
            <a:ext cx="1439863" cy="16576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 flipV="1">
            <a:off x="3863754" y="3284537"/>
            <a:ext cx="1772771" cy="7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295776" y="1628776"/>
            <a:ext cx="2520949" cy="5048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599296" y="4858603"/>
            <a:ext cx="1037230" cy="28660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10066340" y="5266971"/>
            <a:ext cx="358775" cy="1150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762" y="419259"/>
            <a:ext cx="499915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8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Мишелевского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57590"/>
              </p:ext>
            </p:extLst>
          </p:nvPr>
        </p:nvGraphicFramePr>
        <p:xfrm>
          <a:off x="2246313" y="996287"/>
          <a:ext cx="9326988" cy="569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4295777" y="3167896"/>
            <a:ext cx="1531817" cy="14851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391007" y="1422003"/>
            <a:ext cx="3097212" cy="5048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391007" y="4995081"/>
            <a:ext cx="1793894" cy="46189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9951966" y="5456973"/>
            <a:ext cx="1079574" cy="79149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214" y="417860"/>
            <a:ext cx="542326" cy="5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3207" y="1269242"/>
            <a:ext cx="11509612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Принципы формирования бюджетов муниципальных образований  Усольского района </a:t>
            </a:r>
            <a:endParaRPr lang="ru-RU" sz="2000" b="1" u="sng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r>
              <a:rPr lang="ru-RU" sz="1400" b="1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sz="1400" b="1" dirty="0" smtClean="0">
                <a:solidFill>
                  <a:srgbClr val="7030A0"/>
                </a:solidFill>
                <a:hlinkClick r:id="rId2" action="ppaction://hlinksldjump"/>
              </a:rPr>
              <a:t>-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2" action="ppaction://hlinksldjump"/>
              </a:rPr>
              <a:t>Нормативно правовые акты, регулирующие бюджетные правоотношения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2" action="ppaction://hlinksldjump"/>
              </a:rPr>
              <a:t/>
            </a:r>
            <a:b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2" action="ppaction://hlinksldjump"/>
              </a:rPr>
            </a:b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  <a:t>-Бюджетная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  <a:t>система Российской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  <a:t>Федерации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4" action="ppaction://hlinksldjump"/>
              </a:rPr>
              <a:t>-Правовая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4" action="ppaction://hlinksldjump"/>
              </a:rPr>
              <a:t>форма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4" action="ppaction://hlinksldjump"/>
              </a:rPr>
              <a:t>бюджета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5" action="ppaction://hlinksldjump"/>
              </a:rPr>
              <a:t>-Бюджет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6" action="ppaction://hlinksldjump"/>
              </a:rPr>
              <a:t>-Бюджетные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6" action="ppaction://hlinksldjump"/>
              </a:rPr>
              <a:t>полномочия муниципального образования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7" action="ppaction://hlinksldjump"/>
              </a:rPr>
              <a:t>-Принципы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7" action="ppaction://hlinksldjump"/>
              </a:rPr>
              <a:t>бюджетной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7" action="ppaction://hlinksldjump"/>
              </a:rPr>
              <a:t>системы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8" action="ppaction://hlinksldjump"/>
              </a:rPr>
              <a:t>-Консолидированный бюджет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</a:t>
            </a: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</a:t>
            </a:r>
            <a:r>
              <a:rPr lang="ru-RU" sz="1900" b="1" u="sng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9" action="ppaction://hlinksldjump"/>
              </a:rPr>
              <a:t>- </a:t>
            </a:r>
            <a:r>
              <a:rPr lang="ru-RU" sz="1900" b="1" u="sng" dirty="0">
                <a:solidFill>
                  <a:srgbClr val="FF0000"/>
                </a:solidFill>
                <a:hlinkClick r:id="rId9" action="ppaction://hlinksldjump"/>
              </a:rPr>
              <a:t>Муниципальный финансовый контроль</a:t>
            </a:r>
            <a:r>
              <a:rPr lang="ru-RU" sz="1900" b="1" u="sng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endParaRPr lang="ru-RU" sz="1900" b="1" u="sng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</a:t>
            </a:r>
            <a:r>
              <a:rPr lang="ru-RU" sz="1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10" action="ppaction://hlinksldjump"/>
              </a:rPr>
              <a:t>-Основные параметры бюджетов в 2019 году</a:t>
            </a:r>
            <a:endParaRPr lang="ru-RU" sz="19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endParaRPr lang="ru-RU" sz="20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191731"/>
            <a:ext cx="1460310" cy="10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8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Среднинского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330085" y="854757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7536160" y="1207294"/>
            <a:ext cx="1584176" cy="155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295777" y="1628776"/>
            <a:ext cx="2520949" cy="136817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9120337" y="5126620"/>
            <a:ext cx="358775" cy="1150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320" y="404018"/>
            <a:ext cx="554757" cy="5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9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Тайтурского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246313" y="858839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4006556" y="3068961"/>
            <a:ext cx="1440159" cy="7156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415549" y="1433674"/>
            <a:ext cx="3097212" cy="5048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295776" y="4618038"/>
            <a:ext cx="1223962" cy="5397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8832851" y="5157789"/>
            <a:ext cx="358775" cy="1150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369" y="460536"/>
            <a:ext cx="524301" cy="5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5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Тельминского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298097"/>
              </p:ext>
            </p:extLst>
          </p:nvPr>
        </p:nvGraphicFramePr>
        <p:xfrm>
          <a:off x="2246313" y="858839"/>
          <a:ext cx="9245102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9840416" y="1506452"/>
            <a:ext cx="576610" cy="72007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3863754" y="4365104"/>
            <a:ext cx="1922609" cy="4216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735001" y="1649986"/>
            <a:ext cx="1889101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5786363" y="6233542"/>
            <a:ext cx="1921846" cy="4442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10077259" y="4960596"/>
            <a:ext cx="1007566" cy="43145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720" y="404019"/>
            <a:ext cx="584483" cy="5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Большееланского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527388"/>
              </p:ext>
            </p:extLst>
          </p:nvPr>
        </p:nvGraphicFramePr>
        <p:xfrm>
          <a:off x="2246312" y="858839"/>
          <a:ext cx="9204159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9630781" y="1484772"/>
            <a:ext cx="1223590" cy="86412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3863754" y="3140969"/>
            <a:ext cx="1944215" cy="14356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711344" y="1475384"/>
            <a:ext cx="3312367" cy="28805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295776" y="4941168"/>
            <a:ext cx="1368176" cy="21662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9873706" y="5157788"/>
            <a:ext cx="1007566" cy="35944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080" y="404018"/>
            <a:ext cx="536377" cy="5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7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Железнодорожного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303690" y="819849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8616280" y="1628775"/>
            <a:ext cx="1152128" cy="515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3863753" y="3165103"/>
            <a:ext cx="2125264" cy="11943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475734" y="1381919"/>
            <a:ext cx="3026569" cy="24685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295777" y="5031632"/>
            <a:ext cx="1693241" cy="12615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9525000" y="4831080"/>
            <a:ext cx="887865" cy="61414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804" y="436322"/>
            <a:ext cx="615715" cy="7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7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Новожилкинского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246313" y="858839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8256241" y="1412777"/>
            <a:ext cx="935385" cy="43204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619626" y="1628800"/>
            <a:ext cx="2557363" cy="36004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3719514" y="4618038"/>
            <a:ext cx="1800225" cy="5397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8832850" y="5157788"/>
            <a:ext cx="1007566" cy="35944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600" y="404019"/>
            <a:ext cx="557803" cy="6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8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Новомальтинского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246313" y="858839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8472264" y="1340769"/>
            <a:ext cx="1008112" cy="57606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 flipV="1">
            <a:off x="3719513" y="4437112"/>
            <a:ext cx="2592166" cy="96594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 flipV="1">
            <a:off x="3719514" y="2133600"/>
            <a:ext cx="2304479" cy="43130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5087716" y="5733256"/>
            <a:ext cx="3672407" cy="64807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9336360" y="4437112"/>
            <a:ext cx="864096" cy="57606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030" y="387378"/>
            <a:ext cx="682770" cy="7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</a:t>
            </a:r>
            <a:r>
              <a:rPr lang="ru-RU" sz="2400" b="1" dirty="0" err="1">
                <a:solidFill>
                  <a:srgbClr val="000066"/>
                </a:solidFill>
              </a:rPr>
              <a:t>Раздольинского</a:t>
            </a:r>
            <a:r>
              <a:rPr lang="ru-RU" sz="2400" b="1" dirty="0">
                <a:solidFill>
                  <a:srgbClr val="000066"/>
                </a:solidFill>
              </a:rPr>
              <a:t>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246313" y="858839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9012238" y="1362435"/>
            <a:ext cx="756171" cy="74625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3719738" y="2276872"/>
            <a:ext cx="2808311" cy="7920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4295777" y="1604638"/>
            <a:ext cx="3096369" cy="9617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295776" y="4869160"/>
            <a:ext cx="1728216" cy="28862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440" y="404018"/>
            <a:ext cx="545611" cy="6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4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Сосновского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207568" y="808039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H="1">
            <a:off x="4439816" y="1435002"/>
            <a:ext cx="2880320" cy="1898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3791744" y="2636912"/>
            <a:ext cx="1944216" cy="64807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439816" y="5214896"/>
            <a:ext cx="1584002" cy="37434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Прямая со стрелкой 16"/>
          <p:cNvCxnSpPr>
            <a:cxnSpLocks noChangeShapeType="1"/>
          </p:cNvCxnSpPr>
          <p:nvPr/>
        </p:nvCxnSpPr>
        <p:spPr bwMode="auto">
          <a:xfrm>
            <a:off x="8832850" y="5157788"/>
            <a:ext cx="935558" cy="57546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80" y="381281"/>
            <a:ext cx="618763" cy="6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92314" y="0"/>
            <a:ext cx="8385175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0066"/>
                </a:solidFill>
              </a:rPr>
              <a:t> Структура налоговых и неналоговых доходов Тальянского МО (9 месяцев 2019 г., тыс./руб.)</a:t>
            </a:r>
          </a:p>
        </p:txBody>
      </p:sp>
      <p:graphicFrame>
        <p:nvGraphicFramePr>
          <p:cNvPr id="2" name="Объект 16"/>
          <p:cNvGraphicFramePr>
            <a:graphicFrameLocks noGrp="1"/>
          </p:cNvGraphicFramePr>
          <p:nvPr>
            <p:ph idx="1"/>
          </p:nvPr>
        </p:nvGraphicFramePr>
        <p:xfrm>
          <a:off x="2246313" y="858839"/>
          <a:ext cx="8305800" cy="583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72" name="Прямая со стрелкой 6"/>
          <p:cNvCxnSpPr>
            <a:cxnSpLocks noChangeShapeType="1"/>
          </p:cNvCxnSpPr>
          <p:nvPr/>
        </p:nvCxnSpPr>
        <p:spPr bwMode="auto">
          <a:xfrm flipV="1">
            <a:off x="9012238" y="1556792"/>
            <a:ext cx="1116211" cy="57680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 flipH="1">
            <a:off x="3863754" y="2348881"/>
            <a:ext cx="2520279" cy="93565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Прямая со стрелкой 10"/>
          <p:cNvCxnSpPr>
            <a:cxnSpLocks noChangeShapeType="1"/>
          </p:cNvCxnSpPr>
          <p:nvPr/>
        </p:nvCxnSpPr>
        <p:spPr bwMode="auto">
          <a:xfrm flipH="1">
            <a:off x="3863754" y="1419945"/>
            <a:ext cx="3528392" cy="1261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 стрелкой 12"/>
          <p:cNvCxnSpPr>
            <a:cxnSpLocks noChangeShapeType="1"/>
          </p:cNvCxnSpPr>
          <p:nvPr/>
        </p:nvCxnSpPr>
        <p:spPr bwMode="auto">
          <a:xfrm flipH="1">
            <a:off x="4475733" y="5013176"/>
            <a:ext cx="1223962" cy="5397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350521"/>
            <a:ext cx="594359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4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8740" y="398525"/>
            <a:ext cx="1115022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u="sng" dirty="0" smtClean="0">
                <a:solidFill>
                  <a:srgbClr val="FF0000"/>
                </a:solidFill>
                <a:latin typeface="+mj-lt"/>
                <a:cs typeface="Arial" charset="0"/>
                <a:hlinkClick r:id="rId2" action="ppaction://hlinksldjump"/>
              </a:rPr>
              <a:t>- </a:t>
            </a:r>
            <a:r>
              <a:rPr lang="ru-RU" sz="1900" b="1" u="sng" dirty="0">
                <a:solidFill>
                  <a:srgbClr val="FF0000"/>
                </a:solidFill>
                <a:latin typeface="+mj-lt"/>
                <a:cs typeface="Arial" charset="0"/>
                <a:hlinkClick r:id="rId2" action="ppaction://hlinksldjump"/>
              </a:rPr>
              <a:t>Группы дотационности поселений в 2019 </a:t>
            </a:r>
            <a:r>
              <a:rPr lang="ru-RU" sz="1900" b="1" u="sng" dirty="0" smtClean="0">
                <a:solidFill>
                  <a:srgbClr val="FF0000"/>
                </a:solidFill>
                <a:latin typeface="+mj-lt"/>
                <a:cs typeface="Arial" charset="0"/>
                <a:hlinkClick r:id="rId2" action="ppaction://hlinksldjump"/>
              </a:rPr>
              <a:t>году</a:t>
            </a:r>
            <a:endParaRPr lang="ru-RU" sz="1900" b="1" u="sng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j-lt"/>
              <a:hlinkClick r:id="rId3" action="ppaction://hlinksldjump"/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  <a:t>-Исполнение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  <a:t>местных бюджетов по налоговым и неналоговым </a:t>
            </a: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  <a:t>доходам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4" action="ppaction://hlinksldjump"/>
              </a:rPr>
              <a:t>-Доходы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4" action="ppaction://hlinksldjump"/>
              </a:rPr>
              <a:t>бюджета на душу населения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  <a:t/>
            </a:r>
            <a:b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3" action="ppaction://hlinksldjump"/>
              </a:rPr>
            </a:b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                             </a:t>
            </a:r>
            <a:b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5" action="ppaction://hlinksldjump"/>
              </a:rPr>
              <a:t>-Доходы бюджета на душу населения в динамике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                                                      </a:t>
            </a: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6" action="ppaction://hlinksldjump"/>
              </a:rPr>
              <a:t>-Структура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6" action="ppaction://hlinksldjump"/>
              </a:rPr>
              <a:t>налоговых и неналоговых доходов консолидированного бюджета</a:t>
            </a:r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7" action="ppaction://hlinksldjump"/>
              </a:rPr>
              <a:t>-Исполнение по основным параметрам бюджетов поселений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342900" indent="-342900">
              <a:buFontTx/>
              <a:buChar char="-"/>
            </a:pPr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8" action="ppaction://hlinksldjump"/>
              </a:rPr>
              <a:t>-Динамика исполнения расходов  бюджетов поселений</a:t>
            </a:r>
            <a:endParaRPr lang="ru-RU" sz="1900" b="1" dirty="0" smtClean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dirty="0" smtClean="0"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  <a:p>
            <a:r>
              <a:rPr lang="ru-RU" sz="1900" b="1" u="sng" dirty="0" smtClean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j-lt"/>
                <a:hlinkClick r:id="rId8" action="ppaction://hlinksldjump"/>
              </a:rPr>
              <a:t>-Расходы </a:t>
            </a:r>
            <a:r>
              <a:rPr lang="ru-RU" sz="1900" b="1" u="sng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j-lt"/>
                <a:hlinkClick r:id="rId8" action="ppaction://hlinksldjump"/>
              </a:rPr>
              <a:t>на содержание органов местного    </a:t>
            </a:r>
            <a:r>
              <a:rPr lang="ru-RU" sz="1900" b="1" u="sng" dirty="0" smtClean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j-lt"/>
                <a:hlinkClick r:id="rId8" action="ppaction://hlinksldjump"/>
              </a:rPr>
              <a:t>самоуправления</a:t>
            </a:r>
            <a:endParaRPr lang="ru-RU" sz="1900" b="1" u="sng" dirty="0" smtClean="0"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j-lt"/>
            </a:endParaRPr>
          </a:p>
          <a:p>
            <a:endParaRPr lang="ru-RU" sz="1900" b="1" u="sng" dirty="0" smtClean="0"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j-lt"/>
            </a:endParaRPr>
          </a:p>
          <a:p>
            <a:r>
              <a:rPr lang="ru-RU" sz="1900" b="1" u="sng" dirty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j-lt"/>
                <a:hlinkClick r:id="rId9" action="ppaction://hlinksldjump"/>
              </a:rPr>
              <a:t>-</a:t>
            </a:r>
            <a:r>
              <a:rPr lang="ru-RU" sz="1900" b="1" u="sng" dirty="0" smtClean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j-lt"/>
                <a:hlinkClick r:id="rId9" action="ppaction://hlinksldjump"/>
              </a:rPr>
              <a:t> </a:t>
            </a:r>
            <a:r>
              <a:rPr lang="ru-RU" sz="19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hlinkClick r:id="rId9" action="ppaction://hlinksldjump"/>
              </a:rPr>
              <a:t>Доля </a:t>
            </a:r>
            <a:r>
              <a:rPr lang="ru-RU" sz="19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hlinkClick r:id="rId9" action="ppaction://hlinksldjump"/>
              </a:rPr>
              <a:t>расходов на содержание органов местного самоуправления в объеме расходов </a:t>
            </a:r>
            <a:endParaRPr lang="ru-RU" sz="1900" b="1" u="sng" dirty="0"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j-lt"/>
            </a:endParaRPr>
          </a:p>
          <a:p>
            <a:endParaRPr lang="ru-RU" sz="1900" b="1" dirty="0">
              <a:solidFill>
                <a:srgbClr val="7030A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ru-RU" sz="1900" b="1" u="sng" dirty="0" smtClean="0">
                <a:solidFill>
                  <a:srgbClr val="FF0000"/>
                </a:solidFill>
                <a:hlinkClick r:id="rId10" action="ppaction://hlinksldjump"/>
              </a:rPr>
              <a:t>-Доля </a:t>
            </a:r>
            <a:r>
              <a:rPr lang="ru-RU" sz="1900" b="1" u="sng" dirty="0">
                <a:solidFill>
                  <a:srgbClr val="FF0000"/>
                </a:solidFill>
                <a:hlinkClick r:id="rId10" action="ppaction://hlinksldjump"/>
              </a:rPr>
              <a:t>программных расходов в общем объеме расходов бюджета в 2019 </a:t>
            </a:r>
            <a:r>
              <a:rPr lang="ru-RU" sz="1900" b="1" u="sng" dirty="0" smtClean="0">
                <a:solidFill>
                  <a:srgbClr val="FF0000"/>
                </a:solidFill>
                <a:hlinkClick r:id="rId10" action="ppaction://hlinksldjump"/>
              </a:rPr>
              <a:t>году</a:t>
            </a:r>
            <a:endParaRPr lang="ru-RU" sz="1900" b="1" u="sng" dirty="0" smtClean="0">
              <a:solidFill>
                <a:srgbClr val="FF0000"/>
              </a:solidFill>
            </a:endParaRPr>
          </a:p>
          <a:p>
            <a:endParaRPr lang="ru-RU" sz="1900" b="1" u="sng" dirty="0" smtClean="0">
              <a:solidFill>
                <a:srgbClr val="FF0000"/>
              </a:solidFill>
            </a:endParaRPr>
          </a:p>
          <a:p>
            <a:r>
              <a:rPr lang="ru-RU" sz="1900" b="1" u="sng" dirty="0" smtClean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hlinkClick r:id="rId11" action="ppaction://hlinksldjump"/>
              </a:rPr>
              <a:t>-</a:t>
            </a:r>
            <a:r>
              <a:rPr lang="ru-RU" sz="1900" b="1" u="sng" dirty="0">
                <a:solidFill>
                  <a:srgbClr val="FF0000"/>
                </a:solidFill>
                <a:hlinkClick r:id="rId11" action="ppaction://hlinksldjump"/>
              </a:rPr>
              <a:t> Источники внутреннего финансирования бюджетов поселений в 2019 году </a:t>
            </a:r>
            <a:endParaRPr lang="ru-RU" sz="1900" b="1" u="sng" dirty="0"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30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45284"/>
              </p:ext>
            </p:extLst>
          </p:nvPr>
        </p:nvGraphicFramePr>
        <p:xfrm>
          <a:off x="804040" y="141890"/>
          <a:ext cx="10641725" cy="671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455" y="291880"/>
            <a:ext cx="106079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8" y="128957"/>
            <a:ext cx="10714892" cy="12778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             </a:t>
            </a:r>
            <a:r>
              <a:rPr lang="ru-RU" sz="2800" dirty="0" smtClean="0">
                <a:latin typeface="Times New Roman" panose="02020603050405020304" pitchFamily="18" charset="0"/>
              </a:rPr>
              <a:t>Расходы на содержание органов местного              </a:t>
            </a:r>
            <a:br>
              <a:rPr lang="ru-RU" sz="2800" dirty="0" smtClean="0">
                <a:latin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</a:rPr>
              <a:t>самоуправления 9 месяцев 2018 года и 9 месяцев 2019 года, </a:t>
            </a:r>
            <a:r>
              <a:rPr lang="ru-RU" sz="2800" dirty="0" err="1" smtClean="0">
                <a:latin typeface="Times New Roman" panose="02020603050405020304" pitchFamily="18" charset="0"/>
              </a:rPr>
              <a:t>тыс.руб</a:t>
            </a:r>
            <a:r>
              <a:rPr lang="ru-RU" sz="2800" dirty="0" smtClean="0">
                <a:latin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42057533"/>
              </p:ext>
            </p:extLst>
          </p:nvPr>
        </p:nvGraphicFramePr>
        <p:xfrm>
          <a:off x="194679" y="1406769"/>
          <a:ext cx="11711354" cy="543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863617" y="2101756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102901"/>
            <a:ext cx="10503877" cy="21362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содержание органов местного самоуправления в объеме расходов бюджетов поселений, а так же рост и снижение  за 9 месяцев 2018 года  с аналогичным периодом 2019 г. в %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4513617"/>
              </p:ext>
            </p:extLst>
          </p:nvPr>
        </p:nvGraphicFramePr>
        <p:xfrm>
          <a:off x="9015046" y="2148841"/>
          <a:ext cx="3094892" cy="461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4069618"/>
              </p:ext>
            </p:extLst>
          </p:nvPr>
        </p:nvGraphicFramePr>
        <p:xfrm>
          <a:off x="211014" y="2148840"/>
          <a:ext cx="8780586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1149584" y="102902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0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942320" cy="838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</a:rPr>
              <a:t>Доля программных расходов в общем объеме расходов бюджета в 2019 году (тыс.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44576"/>
              </p:ext>
            </p:extLst>
          </p:nvPr>
        </p:nvGraphicFramePr>
        <p:xfrm>
          <a:off x="335281" y="960125"/>
          <a:ext cx="11856720" cy="58978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1344"/>
                <a:gridCol w="1854513"/>
                <a:gridCol w="2006522"/>
                <a:gridCol w="2325741"/>
                <a:gridCol w="1864722"/>
                <a:gridCol w="1433878"/>
              </a:tblGrid>
              <a:tr h="14453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МО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Расходы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Программные расходы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Доля программных</a:t>
                      </a:r>
                      <a:r>
                        <a:rPr lang="ru-RU" sz="1600" baseline="0" dirty="0" smtClean="0"/>
                        <a:t> расходов в %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муниципальных</a:t>
                      </a:r>
                      <a:r>
                        <a:rPr lang="ru-RU" sz="1600" baseline="0" dirty="0" smtClean="0"/>
                        <a:t> программ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государственных программ ОБ и ФБ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Белореченское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104 804,2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104 227,7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99,4 %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Тайтурское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46 554,0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46 265,4,0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99,4 %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Мишелевское</a:t>
                      </a:r>
                      <a:r>
                        <a:rPr lang="ru-RU" sz="1400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50 391,3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50 102,7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99,4 %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Тельминское</a:t>
                      </a:r>
                      <a:r>
                        <a:rPr lang="ru-RU" sz="1400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39 120,6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38 832,0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99,3 %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30 413,6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30 125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Сосновское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19 371,9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19 083,3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Тальянское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14 610,1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14 494,3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99,2 %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Раздольинское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27 159,8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27 044,0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818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Железнодорожное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33 489,1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31 115,5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92,9 %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Новожилкинское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28 799,9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28 684,1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Новомальтинское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25 570,3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r>
                        <a:rPr lang="ru-RU" baseline="0" dirty="0" smtClean="0"/>
                        <a:t> 454,5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0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Большееланское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40 415,0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40 126,4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99,3 %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411480"/>
            <a:ext cx="8382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0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0"/>
            <a:ext cx="10239691" cy="9296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Источники внутреннего финансирования бюджетов поселений в 2019 году ( в тыс. руб.)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12369"/>
              </p:ext>
            </p:extLst>
          </p:nvPr>
        </p:nvGraphicFramePr>
        <p:xfrm>
          <a:off x="685799" y="914398"/>
          <a:ext cx="11506199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240"/>
                <a:gridCol w="1799688"/>
                <a:gridCol w="1947203"/>
                <a:gridCol w="2256985"/>
                <a:gridCol w="1809595"/>
                <a:gridCol w="1391488"/>
              </a:tblGrid>
              <a:tr h="13407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МО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</a:t>
                      </a:r>
                      <a:r>
                        <a:rPr lang="ru-RU" sz="1600" baseline="0" dirty="0" smtClean="0"/>
                        <a:t> / Профицит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Получение кредитов от кредитных</a:t>
                      </a:r>
                      <a:r>
                        <a:rPr lang="ru-RU" sz="1600" baseline="0" dirty="0" smtClean="0"/>
                        <a:t> организаций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Получение кредитов от других бюджетов бюджетной системы 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Погашение кредитов от других бюджетов бюджетной системы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Изменение остатков средств</a:t>
                      </a:r>
                    </a:p>
                    <a:p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Белореченское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-9 695,5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4 330,0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5 800,0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-5 800,0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5 365,5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Тайтурское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-2 235,5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2 005,5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Мишелевское</a:t>
                      </a:r>
                      <a:r>
                        <a:rPr lang="ru-RU" sz="1400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-2 881,4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1 982,4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Тельминское</a:t>
                      </a:r>
                      <a:r>
                        <a:rPr lang="ru-RU" sz="1400" baseline="0" dirty="0" smtClean="0"/>
                        <a:t>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-706,8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706,8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-3 775,9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3 775,9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Сосновское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-697,4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697,4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Тальянское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-671,9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550,3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Раздольинское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-1 349,7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1 025,9</a:t>
                      </a:r>
                      <a:endParaRPr lang="ru-RU" dirty="0"/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Железнодорожное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-1 460,2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584,1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Новожилкинское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</a:t>
                      </a:r>
                      <a:r>
                        <a:rPr lang="ru-RU" baseline="0" dirty="0" smtClean="0"/>
                        <a:t> 120,9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2 758,0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-2 758,0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1 774,8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Новомальтинское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- 1962,9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1 814,0</a:t>
                      </a:r>
                      <a:endParaRPr lang="ru-RU" dirty="0"/>
                    </a:p>
                  </a:txBody>
                  <a:tcPr/>
                </a:tc>
              </a:tr>
              <a:tr h="343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Большееланское МО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</a:t>
                      </a:r>
                      <a:r>
                        <a:rPr lang="ru-RU" baseline="0" dirty="0" smtClean="0"/>
                        <a:t> 990,1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1 514,7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611" y="0"/>
            <a:ext cx="1060796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2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4579" y="3370997"/>
            <a:ext cx="4527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 ! </a:t>
            </a:r>
          </a:p>
          <a:p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9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40" y="624110"/>
            <a:ext cx="9921472" cy="12808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Нормативно правовые акты, регулирующие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бюджетные правоотношения</a:t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"Бюджетный кодекс Российской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Федерации« ст.3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310" y="2047164"/>
            <a:ext cx="10044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Конституция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Бюджетное законодательство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 правовые акты Президента РФ;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Нормативно правовые акты органов  государственной власти (федеральных и субъектов РФ) и муниципальные  правовые акты органов местного самоуправления.</a:t>
            </a:r>
          </a:p>
          <a:p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822674" y="1105469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1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Бюджетная система Российской Федерации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667" y="1544927"/>
            <a:ext cx="109215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бюджетная система Российской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Федерации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- </a:t>
            </a:r>
            <a:r>
              <a:rPr lang="ru-RU" sz="1600" dirty="0"/>
              <a:t>основанная </a:t>
            </a:r>
            <a:r>
              <a:rPr lang="ru-RU" sz="1600" dirty="0" smtClean="0"/>
              <a:t>на </a:t>
            </a:r>
            <a:r>
              <a:rPr lang="ru-RU" sz="1600" dirty="0"/>
              <a:t>экономических отношениях и государственном устройстве Российской Федерации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регулируемая законодательством Российской Федерации совокупность </a:t>
            </a:r>
            <a:endParaRPr lang="ru-RU" sz="1600" dirty="0" smtClean="0"/>
          </a:p>
          <a:p>
            <a:r>
              <a:rPr lang="ru-RU" sz="1600" dirty="0" smtClean="0"/>
              <a:t>федерального </a:t>
            </a:r>
            <a:r>
              <a:rPr lang="ru-RU" sz="1600" dirty="0"/>
              <a:t>бюджета, бюджетов субъектов Российской Федерации, местных бюджетов </a:t>
            </a:r>
            <a:r>
              <a:rPr lang="ru-RU" sz="1600" dirty="0" smtClean="0"/>
              <a:t>и</a:t>
            </a:r>
          </a:p>
          <a:p>
            <a:r>
              <a:rPr lang="ru-RU" sz="1600" dirty="0" smtClean="0"/>
              <a:t>бюджетов </a:t>
            </a:r>
            <a:r>
              <a:rPr lang="ru-RU" sz="1600" dirty="0"/>
              <a:t>государственных внебюджетных фондов;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0667" y="1544927"/>
            <a:ext cx="0" cy="1607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80667" y="3166281"/>
            <a:ext cx="10921580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0667" y="1544927"/>
            <a:ext cx="10921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302247" y="1544927"/>
            <a:ext cx="0" cy="163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1360561" y="32392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676263" y="31935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12538" y="31935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0667" y="4653887"/>
            <a:ext cx="244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17749"/>
              </p:ext>
            </p:extLst>
          </p:nvPr>
        </p:nvGraphicFramePr>
        <p:xfrm>
          <a:off x="232012" y="4217660"/>
          <a:ext cx="2682506" cy="182511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82506"/>
              </a:tblGrid>
              <a:tr h="18251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/>
                        <a:t>федеральный бюджет и бюджеты государственных внебюджетных фондов Российской Федерации;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27066"/>
              </p:ext>
            </p:extLst>
          </p:nvPr>
        </p:nvGraphicFramePr>
        <p:xfrm>
          <a:off x="4026089" y="4217158"/>
          <a:ext cx="3022677" cy="1584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2677"/>
              </a:tblGrid>
              <a:tr h="1050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/>
                        <a:t>бюджеты субъектов Российской Федерации и бюджеты территориальных государственных внебюджетных фондов;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17582"/>
              </p:ext>
            </p:extLst>
          </p:nvPr>
        </p:nvGraphicFramePr>
        <p:xfrm>
          <a:off x="8215952" y="4203510"/>
          <a:ext cx="3302758" cy="579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02758"/>
              </a:tblGrid>
              <a:tr h="4503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/>
                        <a:t>местные бюджеты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8679976" y="4753886"/>
            <a:ext cx="484632" cy="538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0658901" y="4753886"/>
            <a:ext cx="484632" cy="538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49293"/>
              </p:ext>
            </p:extLst>
          </p:nvPr>
        </p:nvGraphicFramePr>
        <p:xfrm>
          <a:off x="7124131" y="5292551"/>
          <a:ext cx="2866030" cy="15654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66030"/>
              </a:tblGrid>
              <a:tr h="15654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бюджеты муниципальных районов, бюджеты городских округов, бюджеты городских округов с внутригородским делением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82100"/>
              </p:ext>
            </p:extLst>
          </p:nvPr>
        </p:nvGraphicFramePr>
        <p:xfrm>
          <a:off x="10058400" y="5292551"/>
          <a:ext cx="2133599" cy="15172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33599"/>
              </a:tblGrid>
              <a:tr h="15172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бюджеты городских и сельских поселений, бюджеты внутригородских районов.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10983403" y="488863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9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Правовая форма бюджета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06423"/>
              </p:ext>
            </p:extLst>
          </p:nvPr>
        </p:nvGraphicFramePr>
        <p:xfrm>
          <a:off x="232012" y="1446664"/>
          <a:ext cx="2682506" cy="17983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82506"/>
              </a:tblGrid>
              <a:tr h="16923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/>
                        <a:t>федеральный бюджет и бюджеты государственных внебюджетных фондов Российской Федерации;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9295"/>
              </p:ext>
            </p:extLst>
          </p:nvPr>
        </p:nvGraphicFramePr>
        <p:xfrm>
          <a:off x="3709680" y="1433013"/>
          <a:ext cx="3022677" cy="15849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2677"/>
              </a:tblGrid>
              <a:tr h="1050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/>
                        <a:t>бюджеты субъектов Российской Федерации и бюджеты территориальных государственных внебюджетных фондов;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50405"/>
              </p:ext>
            </p:extLst>
          </p:nvPr>
        </p:nvGraphicFramePr>
        <p:xfrm>
          <a:off x="7383439" y="1514901"/>
          <a:ext cx="3302758" cy="579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02758"/>
              </a:tblGrid>
              <a:tr h="4503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 smtClean="0"/>
                        <a:t>местные бюджеты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1322331" y="3261815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612943" y="3261815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8734568" y="3261815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47687"/>
              </p:ext>
            </p:extLst>
          </p:nvPr>
        </p:nvGraphicFramePr>
        <p:xfrm>
          <a:off x="327546" y="4094328"/>
          <a:ext cx="10099344" cy="54591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099344"/>
              </a:tblGrid>
              <a:tr h="5459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Разрабатываются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утверждаются в форме: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77150"/>
              </p:ext>
            </p:extLst>
          </p:nvPr>
        </p:nvGraphicFramePr>
        <p:xfrm>
          <a:off x="532263" y="5022376"/>
          <a:ext cx="2647665" cy="13511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47665"/>
              </a:tblGrid>
              <a:tr h="1351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baseline="0" dirty="0" smtClean="0">
                          <a:solidFill>
                            <a:schemeClr val="tx1"/>
                          </a:solidFill>
                        </a:rPr>
                        <a:t>федеральных законов</a:t>
                      </a:r>
                      <a:endParaRPr lang="ru-RU" sz="1800" b="0" u="none" strike="noStrike" kern="1200" baseline="0" dirty="0" smtClean="0">
                        <a:solidFill>
                          <a:schemeClr val="tx1"/>
                        </a:solidFill>
                        <a:hlinkClick r:id="rId2"/>
                      </a:endParaRPr>
                    </a:p>
                    <a:p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50761"/>
              </p:ext>
            </p:extLst>
          </p:nvPr>
        </p:nvGraphicFramePr>
        <p:xfrm>
          <a:off x="4162567" y="4981433"/>
          <a:ext cx="2661314" cy="15149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61314"/>
              </a:tblGrid>
              <a:tr h="15149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/>
                        <a:t>законов субъектов Российской Федерации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11890"/>
              </p:ext>
            </p:extLst>
          </p:nvPr>
        </p:nvGraphicFramePr>
        <p:xfrm>
          <a:off x="8052179" y="4995081"/>
          <a:ext cx="3043451" cy="1737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43451"/>
              </a:tblGrid>
              <a:tr h="14739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 smtClean="0"/>
                        <a:t>муниципальных правовых актов представительных органов муниципальных образований.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1688091" y="4585648"/>
            <a:ext cx="484632" cy="46402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250430" y="4585648"/>
            <a:ext cx="484632" cy="46402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9100328" y="4585648"/>
            <a:ext cx="484632" cy="464023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10849970" y="222139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0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accent4">
                    <a:lumMod val="75000"/>
                  </a:schemeClr>
                </a:solidFill>
              </a:rPr>
              <a:t>Бюджет</a:t>
            </a:r>
            <a:r>
              <a:rPr lang="ru-RU" sz="2000" u="sng" dirty="0" smtClean="0"/>
              <a:t> - форма </a:t>
            </a:r>
            <a:r>
              <a:rPr lang="ru-RU" sz="2000" u="sng" dirty="0"/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br>
              <a:rPr lang="ru-RU" sz="2000" u="sng" dirty="0"/>
            </a:br>
            <a:endParaRPr lang="ru-RU" sz="2000" u="sng" dirty="0"/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1460309" y="1637732"/>
            <a:ext cx="1883391" cy="5220268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доходы 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4626590" y="1637732"/>
            <a:ext cx="1746913" cy="5220267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расходы бюджета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7441439" y="1637733"/>
            <a:ext cx="1610437" cy="5220267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tx1"/>
                </a:solidFill>
              </a:rPr>
              <a:t>дефицит бюджета - превышение расходов бюджета над его доходами;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0119813" y="1637733"/>
            <a:ext cx="1480784" cy="5220266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tx1"/>
                </a:solidFill>
              </a:rPr>
              <a:t>профицит бюджета - превышение доходов бюджета над его расходами;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1149584" y="1383792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0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Бюджетные полномочия муниципального образования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49412804"/>
              </p:ext>
            </p:extLst>
          </p:nvPr>
        </p:nvGraphicFramePr>
        <p:xfrm>
          <a:off x="736979" y="1733266"/>
          <a:ext cx="11163869" cy="485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гнутая вниз стрелка 3"/>
          <p:cNvSpPr/>
          <p:nvPr/>
        </p:nvSpPr>
        <p:spPr>
          <a:xfrm>
            <a:off x="341193" y="2129050"/>
            <a:ext cx="758201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218364" y="4585648"/>
            <a:ext cx="88103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10822674" y="1105469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Принципы бюджетной системы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8266191"/>
              </p:ext>
            </p:extLst>
          </p:nvPr>
        </p:nvGraphicFramePr>
        <p:xfrm>
          <a:off x="545001" y="1255595"/>
          <a:ext cx="10345912" cy="5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10822674" y="1105469"/>
            <a:ext cx="1042416" cy="10424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1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2114</TotalTime>
  <Words>1413</Words>
  <Application>Microsoft Office PowerPoint</Application>
  <PresentationFormat>Широкоэкранный</PresentationFormat>
  <Paragraphs>412</Paragraphs>
  <Slides>35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 3</vt:lpstr>
      <vt:lpstr>Легкий дым</vt:lpstr>
      <vt:lpstr>Диаграмма</vt:lpstr>
      <vt:lpstr>Принципы формирования бюджетов муниципальных образований  Усольского района </vt:lpstr>
      <vt:lpstr>Презентация PowerPoint</vt:lpstr>
      <vt:lpstr>Презентация PowerPoint</vt:lpstr>
      <vt:lpstr>Нормативно правовые акты, регулирующие бюджетные правоотношения  "Бюджетный кодекс Российской Федерации« ст.3</vt:lpstr>
      <vt:lpstr>Бюджетная система Российской Федерации</vt:lpstr>
      <vt:lpstr>Правовая форма бюджета</vt:lpstr>
      <vt:lpstr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Бюджетные полномочия муниципального образования  </vt:lpstr>
      <vt:lpstr>Принципы бюджетной системы</vt:lpstr>
      <vt:lpstr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 </vt:lpstr>
      <vt:lpstr>Муниципальный финансовый контроль статья 265 БК РФ</vt:lpstr>
      <vt:lpstr>Презентация PowerPoint</vt:lpstr>
      <vt:lpstr>Презентация PowerPoint</vt:lpstr>
      <vt:lpstr>Исполнение местных бюджетов по налоговым и неналоговым доходам за 9 месяцев 2019 г                                                             (динамика, %, 2019 к 2018)</vt:lpstr>
      <vt:lpstr>  Доходы бюджета на душу населения за 9 месяцев 2019 года                                                                                                      (2019 г., руб./чел.)</vt:lpstr>
      <vt:lpstr>Доходы бюджета на душу населения в динамике 9 месяцев 2019 г. к  9 месяцам 2018 г.                                                             </vt:lpstr>
      <vt:lpstr>  Структура налоговых и неналоговых доходов консолидированного бюджета                                               (9 месяцев 2019 г., тыс./руб.)</vt:lpstr>
      <vt:lpstr>  Структура налоговых и неналоговых доходов Белореченского МО (9 месяцев 2019 г., тыс./руб.)</vt:lpstr>
      <vt:lpstr>  Структура налоговых и неналоговых доходов Мишелевского МО (9 месяцев 2019 г., тыс./руб.)</vt:lpstr>
      <vt:lpstr>  Структура налоговых и неналоговых доходов Среднинского МО (9 месяцев 2019 г., тыс./руб.)</vt:lpstr>
      <vt:lpstr>  Структура налоговых и неналоговых доходов Тайтурского МО (9 месяцев 2019 г., тыс./руб.)</vt:lpstr>
      <vt:lpstr>  Структура налоговых и неналоговых доходов Тельминского МО (9 месяцев 2019 г., тыс./руб.)</vt:lpstr>
      <vt:lpstr>  Структура налоговых и неналоговых доходов Большееланского МО (9 месяцев 2019 г., тыс./руб.)</vt:lpstr>
      <vt:lpstr>  Структура налоговых и неналоговых доходов Железнодорожного МО (9 месяцев 2019 г., тыс./руб.)</vt:lpstr>
      <vt:lpstr>  Структура налоговых и неналоговых доходов Новожилкинского МО (9 месяцев 2019 г., тыс./руб.)</vt:lpstr>
      <vt:lpstr>  Структура налоговых и неналоговых доходов Новомальтинского МО (9 месяцев 2019 г., тыс./руб.)</vt:lpstr>
      <vt:lpstr>  Структура налоговых и неналоговых доходов Раздольинского МО (9 месяцев 2019 г., тыс./руб.)</vt:lpstr>
      <vt:lpstr>  Структура налоговых и неналоговых доходов Сосновского МО (9 месяцев 2019 г., тыс./руб.)</vt:lpstr>
      <vt:lpstr>  Структура налоговых и неналоговых доходов Тальянского МО (9 месяцев 2019 г., тыс./руб.)</vt:lpstr>
      <vt:lpstr>Презентация PowerPoint</vt:lpstr>
      <vt:lpstr>             Расходы на содержание органов местного               самоуправления 9 месяцев 2018 года и 9 месяцев 2019 года, тыс.руб.</vt:lpstr>
      <vt:lpstr>Доля расходов на содержание органов местного самоуправления в объеме расходов бюджетов поселений, а так же рост и снижение  за 9 месяцев 2018 года  с аналогичным периодом 2019 г. в %</vt:lpstr>
      <vt:lpstr>Доля программных расходов в общем объеме расходов бюджета в 2019 году (тыс. руб.) </vt:lpstr>
      <vt:lpstr>Источники внутреннего финансирования бюджетов поселений в 2019 году ( в 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формирования бюджетов муниципальных образований  Усольского района </dc:title>
  <dc:creator>admin</dc:creator>
  <cp:lastModifiedBy>admin</cp:lastModifiedBy>
  <cp:revision>100</cp:revision>
  <dcterms:created xsi:type="dcterms:W3CDTF">2019-09-18T05:14:38Z</dcterms:created>
  <dcterms:modified xsi:type="dcterms:W3CDTF">2019-10-18T03:39:22Z</dcterms:modified>
</cp:coreProperties>
</file>